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9" r:id="rId3"/>
    <p:sldMasterId id="2147483681" r:id="rId4"/>
  </p:sldMasterIdLst>
  <p:notesMasterIdLst>
    <p:notesMasterId r:id="rId53"/>
  </p:notesMasterIdLst>
  <p:sldIdLst>
    <p:sldId id="259" r:id="rId5"/>
    <p:sldId id="257" r:id="rId6"/>
    <p:sldId id="595" r:id="rId7"/>
    <p:sldId id="311" r:id="rId8"/>
    <p:sldId id="263" r:id="rId9"/>
    <p:sldId id="264" r:id="rId10"/>
    <p:sldId id="582" r:id="rId11"/>
    <p:sldId id="584" r:id="rId12"/>
    <p:sldId id="583" r:id="rId13"/>
    <p:sldId id="585" r:id="rId14"/>
    <p:sldId id="261" r:id="rId15"/>
    <p:sldId id="262" r:id="rId16"/>
    <p:sldId id="260" r:id="rId17"/>
    <p:sldId id="574" r:id="rId18"/>
    <p:sldId id="577" r:id="rId19"/>
    <p:sldId id="578" r:id="rId20"/>
    <p:sldId id="273" r:id="rId21"/>
    <p:sldId id="322" r:id="rId22"/>
    <p:sldId id="323" r:id="rId23"/>
    <p:sldId id="274" r:id="rId24"/>
    <p:sldId id="276" r:id="rId25"/>
    <p:sldId id="327" r:id="rId26"/>
    <p:sldId id="328" r:id="rId27"/>
    <p:sldId id="329" r:id="rId28"/>
    <p:sldId id="333" r:id="rId29"/>
    <p:sldId id="277" r:id="rId30"/>
    <p:sldId id="281" r:id="rId31"/>
    <p:sldId id="282" r:id="rId32"/>
    <p:sldId id="289" r:id="rId33"/>
    <p:sldId id="301" r:id="rId34"/>
    <p:sldId id="302" r:id="rId35"/>
    <p:sldId id="303" r:id="rId36"/>
    <p:sldId id="304" r:id="rId37"/>
    <p:sldId id="305" r:id="rId38"/>
    <p:sldId id="306" r:id="rId39"/>
    <p:sldId id="567" r:id="rId40"/>
    <p:sldId id="307" r:id="rId41"/>
    <p:sldId id="308" r:id="rId42"/>
    <p:sldId id="563" r:id="rId43"/>
    <p:sldId id="566" r:id="rId44"/>
    <p:sldId id="588" r:id="rId45"/>
    <p:sldId id="280" r:id="rId46"/>
    <p:sldId id="591" r:id="rId47"/>
    <p:sldId id="594" r:id="rId48"/>
    <p:sldId id="339" r:id="rId49"/>
    <p:sldId id="340" r:id="rId50"/>
    <p:sldId id="593" r:id="rId51"/>
    <p:sldId id="568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96BED9C-E93C-474C-B8B8-076783EE9F2E}">
          <p14:sldIdLst>
            <p14:sldId id="259"/>
            <p14:sldId id="257"/>
            <p14:sldId id="595"/>
            <p14:sldId id="311"/>
            <p14:sldId id="263"/>
            <p14:sldId id="264"/>
            <p14:sldId id="582"/>
            <p14:sldId id="584"/>
            <p14:sldId id="583"/>
            <p14:sldId id="585"/>
            <p14:sldId id="261"/>
            <p14:sldId id="262"/>
            <p14:sldId id="260"/>
            <p14:sldId id="574"/>
            <p14:sldId id="577"/>
            <p14:sldId id="578"/>
            <p14:sldId id="273"/>
            <p14:sldId id="322"/>
            <p14:sldId id="323"/>
            <p14:sldId id="274"/>
            <p14:sldId id="276"/>
            <p14:sldId id="327"/>
            <p14:sldId id="328"/>
            <p14:sldId id="329"/>
            <p14:sldId id="333"/>
            <p14:sldId id="277"/>
            <p14:sldId id="281"/>
            <p14:sldId id="282"/>
            <p14:sldId id="289"/>
            <p14:sldId id="301"/>
            <p14:sldId id="302"/>
            <p14:sldId id="303"/>
            <p14:sldId id="304"/>
            <p14:sldId id="305"/>
            <p14:sldId id="306"/>
            <p14:sldId id="567"/>
            <p14:sldId id="307"/>
            <p14:sldId id="308"/>
            <p14:sldId id="563"/>
            <p14:sldId id="566"/>
            <p14:sldId id="588"/>
            <p14:sldId id="280"/>
            <p14:sldId id="591"/>
            <p14:sldId id="594"/>
            <p14:sldId id="339"/>
            <p14:sldId id="340"/>
            <p14:sldId id="593"/>
            <p14:sldId id="5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8" autoAdjust="0"/>
    <p:restoredTop sz="93841" autoAdjust="0"/>
  </p:normalViewPr>
  <p:slideViewPr>
    <p:cSldViewPr snapToGrid="0" showGuides="1">
      <p:cViewPr varScale="1">
        <p:scale>
          <a:sx n="77" d="100"/>
          <a:sy n="77" d="100"/>
        </p:scale>
        <p:origin x="331" y="2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539AE-5116-48C8-A68B-15065AAD042C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4A695-4975-4A62-999D-3E81A8B6545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839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7EDAD-E41F-E2A0-A183-425ACBE7D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4374B9-8FCB-E32F-EBB5-EC718D01A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C225C4-43CF-B59A-C856-D7598D12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B91B40-1640-A69E-4E78-F09DC389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78507B-BFBA-D9E6-55D0-10AF9431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5600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6DF50-0896-7C71-B0C4-AB215AB5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61FE54-8A15-7CE6-D576-7B395CAF9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CC852C-7E09-1ADB-5837-E7B50C0B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C97ACB-ECE8-00C4-EA8E-2DB437F6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71B2BB-70E8-7CC5-1EAB-828FC417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58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CC74B8-9C30-FF5D-E50E-2AA8AC000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10E38A-5CEF-2CF5-813E-8511BA724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CC3A34-4C7C-EFF5-8079-DF531E57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A0A7D-F076-88C4-FFB9-16044DFA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3A06E7-350E-F8AA-83A2-9A41D73E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1500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608642" y="273630"/>
            <a:ext cx="10968961" cy="114348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13673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52857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25805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252459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2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615771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55355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092938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5846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E3009-8390-7B59-81D1-F333CDF1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027C76-BD61-4189-A30C-6958EC1CC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1CD767-3431-9496-030B-1DCB5DA60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639ED8-026A-7EAB-FEB7-A4EAB410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07025F-6CC7-6795-D0D7-CD97113D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4986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30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84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77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940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87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2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7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5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773B3-250B-DC56-50A7-AC1066FC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4E292A-DFC9-F1A2-ABB2-BB91104C7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C74020-0F7D-55A7-B749-DA29511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C31F0A-C53F-5213-C1BF-D1A705F0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53BBB-BF4D-875D-2C9C-A5AEB66E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3647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12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DarkPurple1024">
            <a:extLst>
              <a:ext uri="{FF2B5EF4-FFF2-40B4-BE49-F238E27FC236}">
                <a16:creationId xmlns:a16="http://schemas.microsoft.com/office/drawing/2014/main" id="{5174E452-65BC-383C-05F7-B0E0515339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484314"/>
            <a:ext cx="113284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068638"/>
            <a:ext cx="113284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B640912-A0F8-AABE-0BB6-1BD2DD1C1D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431800" y="6245225"/>
            <a:ext cx="113284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53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E09A7D7-79A5-05F6-9655-59A2CF5796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34AD8-6A01-435D-A197-EF3AE393FE9B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5077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86D7446-867D-AFAE-5596-21FA3C643E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F02C3-5CE9-4254-B37F-1DD59CEBAF7A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64599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267" y="2708276"/>
            <a:ext cx="5558367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4" y="2708276"/>
            <a:ext cx="5558367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9B32644-3B4E-9014-A389-E5987780479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E7922-AF56-400F-8D98-B1E1A5F6269C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8169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AEBEF-1049-BC9E-1210-792E9AB7CCE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E0589-8ACF-46D9-B7DD-C5D1AFA82D6A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4509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DED5E81-27D1-1958-8EED-46E8ACF97F9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343AC-3CBC-4AD5-ABF0-CF1ACD40FE6E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5698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8400998-6E36-5AC5-0BBA-2911184B20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04049-50DB-4A47-98BF-AF21663CC87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10146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DB6E831-A3F6-3A0C-1190-2186E388B91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7D919-0679-467E-BD0D-38F137BCD187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27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455CA79-3B6D-9827-77D7-45789DFD6B7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483F-1861-4AA2-96B9-BDA7C33ED00F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92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FAFD2-2CBB-D988-8EEB-D756C35D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682B19-CD63-A3C8-3A34-15D69ED6D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EACE87-0EC1-EAD4-4F9C-23EADC4BC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146099-F289-20A2-1A42-1677E565D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290B7F-1BB1-DA7A-CC90-20D4DE73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1727FE-D1DB-9798-A1DA-D4351C34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2862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1BA1964-8EAE-C163-85CA-5103CF6CD4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F0596-B32D-4FFE-81A0-1DE1984C2247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0960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30218" y="908050"/>
            <a:ext cx="2829983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267" y="908050"/>
            <a:ext cx="8286751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7F91A73-44FD-43E4-AC0B-259FB43A76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40D92-780E-4D93-8B93-2C7E66921847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523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ó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72E65-97E8-360C-3518-BC3F3DA57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95034" y="6419851"/>
            <a:ext cx="7497233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E8990-6874-2EFD-76EA-6CA4A6F28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A9DE4-467A-4182-BE80-0D0F67441FE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60676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lIns="91425" tIns="91425" rIns="91425" b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lIns="91425" tIns="91425" rIns="91425" bIns="91425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" name="Google Shape;19;p4">
            <a:extLst>
              <a:ext uri="{FF2B5EF4-FFF2-40B4-BE49-F238E27FC236}">
                <a16:creationId xmlns:a16="http://schemas.microsoft.com/office/drawing/2014/main" id="{DC8B1045-22ED-6DFF-071C-59FB9AD9B88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1296651" y="6218239"/>
            <a:ext cx="732367" cy="523875"/>
          </a:xfrm>
        </p:spPr>
        <p:txBody>
          <a:bodyPr lIns="91425" tIns="91425" rIns="91425" bIns="91425" anchor="ctr">
            <a:noAutofit/>
          </a:bodyPr>
          <a:lstStyle>
            <a:lvl1pPr>
              <a:defRPr smtClean="0"/>
            </a:lvl1pPr>
          </a:lstStyle>
          <a:p>
            <a:pPr>
              <a:defRPr/>
            </a:pPr>
            <a:fld id="{AF7B7D47-01B6-4C2C-9519-7492265AF5D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1249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3846A-F057-84D8-24DB-170514F3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AEDB99-75AF-BB6F-2746-D8EB6474E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22D508-35EF-3A18-CE6B-A2C44D704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6F49138-DAD2-148D-E8D0-3E3A3A53F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1198E2A-5C89-3E53-7986-1A1269D2D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BCFB163-11FA-8910-58BE-0E45FD6F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7D0B7BD-4485-5CD5-5D3B-6C3D4777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EDC473-6567-FF57-97BC-744CD1B8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38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1B965-F4EE-A966-27A3-CA56F0CC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20B9D8-22B1-F200-4CEF-4CD6C8CF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34B7B4-CA08-C5D1-84A3-968433C3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18F6EE-3BBE-616D-2F32-D534690A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095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316378-523E-467B-07D5-D3DCA329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CE5A256-2A1F-16F8-0A0E-47A2A888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D3C67E-FCF9-4884-E6ED-372F371A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1821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D4E7F-47A9-37F4-549C-CE895A07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6B8C3A-B014-A58A-DE07-4DD09220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AE90D6-EFB2-144F-899D-66A19533A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819243-20A4-CD3B-0E3E-7C003198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FEC7C7-FEA0-2B70-6BE3-17E44008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5EA73D-B924-CD7A-43A4-AA0DB65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15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58BDC-A793-ECC5-B946-E6CEF16A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3D72424-498E-0FE4-7287-95CD7B1B1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5CAC80-E934-F333-D5C6-8AE76B4A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F1C96-CF3B-D758-62D5-6CB212A8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F86-21F5-49C5-9C03-23D44713CAEF}" type="datetimeFigureOut">
              <a:rPr lang="pt-BR" smtClean="0"/>
              <a:t>11/07/2024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FCCB75-AB76-2527-5A1E-CE1339C6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AAC907-C32C-0385-276A-79942FA8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E561D-8722-4774-9944-72EDF7DC8D1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88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5F28F6C-9653-7D8D-69E6-089AEC53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28DAEF-4C3C-1F31-F38D-E3C189DB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354782-5F16-2721-C098-E999854CF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31F86-21F5-49C5-9C03-23D44713CAEF}" type="datetimeFigureOut">
              <a:rPr lang="pt-BR" smtClean="0"/>
              <a:t>11/07/2024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18B587-819E-38B2-4854-B872FC699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14DD9D-EB88-A1AE-A867-0C397CC21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E561D-8722-4774-9944-72EDF7DC8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62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5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20774" y="6248401"/>
            <a:ext cx="356827" cy="30777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31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titleStyle>
    <p:bodyStyle>
      <a:lvl1pPr marL="3429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783771" marR="0" indent="-326571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1219200" marR="0" indent="-3048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17373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22352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26924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31496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36068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40640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3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2EFF2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C1D6335-72AE-6779-3720-DFB8F5B08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0267" y="908050"/>
            <a:ext cx="1131993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E1FBFFE-BA41-BACB-F67B-522A3C8E6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0267" y="2708276"/>
            <a:ext cx="1131993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887595D3-59DF-96A5-45F2-BE9F4E3FCA3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6117" y="6337300"/>
            <a:ext cx="134408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48D16CBA-931E-4808-ABF6-A46B8DDDD7F0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  <p:pic>
        <p:nvPicPr>
          <p:cNvPr id="1029" name="Picture 15" descr="DarkPurple90">
            <a:extLst>
              <a:ext uri="{FF2B5EF4-FFF2-40B4-BE49-F238E27FC236}">
                <a16:creationId xmlns:a16="http://schemas.microsoft.com/office/drawing/2014/main" id="{4B8B671F-FB0B-E28A-DE64-1F970423D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14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0" descr="Tela de fundo abstrata de malha rosa">
            <a:extLst>
              <a:ext uri="{FF2B5EF4-FFF2-40B4-BE49-F238E27FC236}">
                <a16:creationId xmlns:a16="http://schemas.microsoft.com/office/drawing/2014/main" id="{8A8053C8-D50A-26AB-AA82-A5A6E2C9E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21481" b="-1"/>
          <a:stretch/>
        </p:blipFill>
        <p:spPr>
          <a:xfrm>
            <a:off x="0" y="-40860"/>
            <a:ext cx="12294973" cy="6857990"/>
          </a:xfrm>
          <a:prstGeom prst="rect">
            <a:avLst/>
          </a:prstGeom>
        </p:spPr>
      </p:pic>
      <p:sp>
        <p:nvSpPr>
          <p:cNvPr id="145" name="Whispers of the Universe: theoretical and observational developments in the BINGO project."/>
          <p:cNvSpPr txBox="1"/>
          <p:nvPr/>
        </p:nvSpPr>
        <p:spPr>
          <a:xfrm>
            <a:off x="626301" y="163756"/>
            <a:ext cx="11340231" cy="1436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>
            <a:lvl1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</a:tabLst>
              <a:defRPr sz="44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The </a:t>
            </a:r>
            <a:r>
              <a:rPr lang="pt-BR" dirty="0" err="1">
                <a:solidFill>
                  <a:schemeClr val="bg1"/>
                </a:solidFill>
              </a:rPr>
              <a:t>Dark</a:t>
            </a:r>
            <a:r>
              <a:rPr lang="pt-BR" dirty="0">
                <a:solidFill>
                  <a:schemeClr val="bg1"/>
                </a:solidFill>
              </a:rPr>
              <a:t> Sector </a:t>
            </a:r>
            <a:r>
              <a:rPr lang="pt-BR" dirty="0" err="1">
                <a:solidFill>
                  <a:schemeClr val="bg1"/>
                </a:solidFill>
              </a:rPr>
              <a:t>of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the</a:t>
            </a:r>
            <a:r>
              <a:rPr lang="pt-BR" dirty="0">
                <a:solidFill>
                  <a:schemeClr val="bg1"/>
                </a:solidFill>
              </a:rPr>
              <a:t> Universe 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 t</a:t>
            </a:r>
            <a:r>
              <a:rPr dirty="0">
                <a:solidFill>
                  <a:schemeClr val="bg1"/>
                </a:solidFill>
              </a:rPr>
              <a:t>he BINGO</a:t>
            </a:r>
            <a:r>
              <a:rPr lang="pt-BR" dirty="0">
                <a:solidFill>
                  <a:schemeClr val="bg1"/>
                </a:solidFill>
              </a:rPr>
              <a:t>/ABDUS</a:t>
            </a:r>
            <a:r>
              <a:rPr dirty="0">
                <a:solidFill>
                  <a:schemeClr val="bg1"/>
                </a:solidFill>
              </a:rPr>
              <a:t> project.</a:t>
            </a:r>
          </a:p>
        </p:txBody>
      </p:sp>
      <p:sp>
        <p:nvSpPr>
          <p:cNvPr id="148" name="I present the theoretical developments expected in the construction of the BINGO (BAO In Neutral Gas Observations)  observatory, which is being supported by a consortium led by Brazil including China, UK, South Africa, France and Switzerland."/>
          <p:cNvSpPr txBox="1"/>
          <p:nvPr/>
        </p:nvSpPr>
        <p:spPr>
          <a:xfrm>
            <a:off x="225468" y="1600350"/>
            <a:ext cx="12069505" cy="366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solidFill>
                  <a:srgbClr val="0C1D7F"/>
                </a:solidFill>
              </a:defRPr>
            </a:lvl1pPr>
          </a:lstStyle>
          <a:p>
            <a:r>
              <a:rPr sz="2800" dirty="0">
                <a:solidFill>
                  <a:srgbClr val="FFFF00"/>
                </a:solidFill>
              </a:rPr>
              <a:t>I present the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observational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and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sz="2800" dirty="0">
                <a:solidFill>
                  <a:srgbClr val="FFFF00"/>
                </a:solidFill>
              </a:rPr>
              <a:t> theoretical developments </a:t>
            </a:r>
            <a:r>
              <a:rPr lang="pt-BR" sz="2800" dirty="0" err="1">
                <a:solidFill>
                  <a:srgbClr val="FFFF00"/>
                </a:solidFill>
              </a:rPr>
              <a:t>concerning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the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cosmological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structure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since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the</a:t>
            </a:r>
            <a:r>
              <a:rPr lang="pt-BR" sz="2800" dirty="0">
                <a:solidFill>
                  <a:srgbClr val="FFFF00"/>
                </a:solidFill>
              </a:rPr>
              <a:t> Discovery </a:t>
            </a:r>
            <a:r>
              <a:rPr lang="pt-BR" sz="2800" dirty="0" err="1">
                <a:solidFill>
                  <a:srgbClr val="FFFF00"/>
                </a:solidFill>
              </a:rPr>
              <a:t>of</a:t>
            </a:r>
            <a:r>
              <a:rPr lang="pt-BR" sz="2800" dirty="0">
                <a:solidFill>
                  <a:srgbClr val="FFFF00"/>
                </a:solidFill>
              </a:rPr>
              <a:t> a </a:t>
            </a:r>
            <a:r>
              <a:rPr lang="pt-BR" sz="2800" dirty="0" err="1">
                <a:solidFill>
                  <a:srgbClr val="FFFF00"/>
                </a:solidFill>
              </a:rPr>
              <a:t>Dark</a:t>
            </a:r>
            <a:r>
              <a:rPr lang="pt-BR" sz="2800" dirty="0">
                <a:solidFill>
                  <a:srgbClr val="FFFF00"/>
                </a:solidFill>
              </a:rPr>
              <a:t> Sector </a:t>
            </a:r>
            <a:r>
              <a:rPr lang="pt-BR" sz="2800" dirty="0" err="1">
                <a:solidFill>
                  <a:srgbClr val="FFFF00"/>
                </a:solidFill>
              </a:rPr>
              <a:t>comprising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the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overwhelming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majority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of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cosmological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matter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constituents</a:t>
            </a:r>
            <a:r>
              <a:rPr lang="pt-BR" sz="2800" dirty="0">
                <a:solidFill>
                  <a:srgbClr val="FFFF00"/>
                </a:solidFill>
              </a:rPr>
              <a:t>.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I </a:t>
            </a:r>
            <a:r>
              <a:rPr lang="pt-BR" sz="2800" dirty="0" err="1">
                <a:solidFill>
                  <a:srgbClr val="FFFF00"/>
                </a:solidFill>
              </a:rPr>
              <a:t>especially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argue</a:t>
            </a:r>
            <a:r>
              <a:rPr lang="pt-BR" sz="2800" dirty="0">
                <a:solidFill>
                  <a:srgbClr val="FFFF00"/>
                </a:solidFill>
              </a:rPr>
              <a:t> in </a:t>
            </a:r>
            <a:r>
              <a:rPr lang="pt-BR" sz="2800" dirty="0" err="1">
                <a:solidFill>
                  <a:srgbClr val="FFFF00"/>
                </a:solidFill>
              </a:rPr>
              <a:t>favour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of</a:t>
            </a:r>
            <a:r>
              <a:rPr sz="2800" dirty="0">
                <a:solidFill>
                  <a:srgbClr val="FFFF00"/>
                </a:solidFill>
              </a:rPr>
              <a:t> the construction of the </a:t>
            </a:r>
            <a:r>
              <a:rPr sz="3600" dirty="0">
                <a:solidFill>
                  <a:schemeClr val="bg1"/>
                </a:solidFill>
              </a:rPr>
              <a:t>BINGO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sz="2800" dirty="0">
                <a:solidFill>
                  <a:srgbClr val="FFFF00"/>
                </a:solidFill>
              </a:rPr>
              <a:t>(</a:t>
            </a:r>
            <a:r>
              <a:rPr sz="4000" dirty="0">
                <a:solidFill>
                  <a:schemeClr val="tx1"/>
                </a:solidFill>
              </a:rPr>
              <a:t>B</a:t>
            </a:r>
            <a:r>
              <a:rPr sz="2800" dirty="0">
                <a:solidFill>
                  <a:srgbClr val="FFFF00"/>
                </a:solidFill>
              </a:rPr>
              <a:t>AO </a:t>
            </a:r>
            <a:r>
              <a:rPr lang="pt-BR" sz="2800" dirty="0" err="1">
                <a:solidFill>
                  <a:srgbClr val="FFFF00"/>
                </a:solidFill>
              </a:rPr>
              <a:t>from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4000" dirty="0" err="1">
                <a:solidFill>
                  <a:schemeClr val="tx1"/>
                </a:solidFill>
              </a:rPr>
              <a:t>I</a:t>
            </a:r>
            <a:r>
              <a:rPr lang="pt-BR" sz="2800" dirty="0" err="1">
                <a:solidFill>
                  <a:srgbClr val="FFFF00"/>
                </a:solidFill>
              </a:rPr>
              <a:t>ntegrated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4000" dirty="0">
                <a:solidFill>
                  <a:schemeClr val="tx1"/>
                </a:solidFill>
              </a:rPr>
              <a:t>N</a:t>
            </a:r>
            <a:r>
              <a:rPr lang="pt-BR" sz="2800" dirty="0">
                <a:solidFill>
                  <a:srgbClr val="FFFF00"/>
                </a:solidFill>
              </a:rPr>
              <a:t>eutral </a:t>
            </a:r>
            <a:r>
              <a:rPr sz="4000" dirty="0">
                <a:solidFill>
                  <a:schemeClr val="tx1"/>
                </a:solidFill>
              </a:rPr>
              <a:t>G</a:t>
            </a:r>
            <a:r>
              <a:rPr sz="2800" dirty="0">
                <a:solidFill>
                  <a:srgbClr val="FFFF00"/>
                </a:solidFill>
              </a:rPr>
              <a:t>as </a:t>
            </a:r>
            <a:r>
              <a:rPr sz="4000" dirty="0">
                <a:solidFill>
                  <a:schemeClr val="tx1"/>
                </a:solidFill>
              </a:rPr>
              <a:t>O</a:t>
            </a:r>
            <a:r>
              <a:rPr sz="2800" dirty="0">
                <a:solidFill>
                  <a:srgbClr val="FFFF00"/>
                </a:solidFill>
              </a:rPr>
              <a:t>bservations)  observatory, which is being supported by a consortium led by Brazil </a:t>
            </a:r>
            <a:r>
              <a:rPr lang="pt-BR" sz="2800" dirty="0" err="1">
                <a:solidFill>
                  <a:srgbClr val="FFFF00"/>
                </a:solidFill>
              </a:rPr>
              <a:t>and</a:t>
            </a:r>
            <a:r>
              <a:rPr sz="2800" dirty="0">
                <a:solidFill>
                  <a:srgbClr val="FFFF00"/>
                </a:solidFill>
              </a:rPr>
              <a:t> China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and</a:t>
            </a:r>
            <a:r>
              <a:rPr lang="pt-BR" sz="2800" dirty="0">
                <a:solidFill>
                  <a:srgbClr val="FFFF00"/>
                </a:solidFill>
              </a:rPr>
              <a:t> its </a:t>
            </a:r>
            <a:r>
              <a:rPr lang="pt-BR" sz="2800" dirty="0" err="1">
                <a:solidFill>
                  <a:srgbClr val="FFFF00"/>
                </a:solidFill>
              </a:rPr>
              <a:t>second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phase</a:t>
            </a:r>
            <a:r>
              <a:rPr lang="pt-BR" sz="2800" dirty="0">
                <a:solidFill>
                  <a:srgbClr val="FFFF00"/>
                </a:solidFill>
              </a:rPr>
              <a:t>, </a:t>
            </a:r>
            <a:r>
              <a:rPr lang="pt-BR" sz="2800" dirty="0" err="1">
                <a:solidFill>
                  <a:srgbClr val="FFFF00"/>
                </a:solidFill>
              </a:rPr>
              <a:t>with</a:t>
            </a:r>
            <a:r>
              <a:rPr lang="pt-BR" sz="2800" dirty="0">
                <a:solidFill>
                  <a:srgbClr val="FFFF00"/>
                </a:solidFill>
              </a:rPr>
              <a:t> high </a:t>
            </a:r>
            <a:r>
              <a:rPr lang="pt-BR" sz="2800" dirty="0" err="1">
                <a:solidFill>
                  <a:srgbClr val="FFFF00"/>
                </a:solidFill>
              </a:rPr>
              <a:t>resolution</a:t>
            </a:r>
            <a:r>
              <a:rPr lang="pt-BR" sz="2800" dirty="0">
                <a:solidFill>
                  <a:srgbClr val="FFFF00"/>
                </a:solidFill>
              </a:rPr>
              <a:t>, </a:t>
            </a:r>
            <a:r>
              <a:rPr lang="pt-BR" sz="2800" dirty="0" err="1">
                <a:solidFill>
                  <a:srgbClr val="FFFF00"/>
                </a:solidFill>
              </a:rPr>
              <a:t>the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3600" dirty="0">
                <a:solidFill>
                  <a:schemeClr val="bg1"/>
                </a:solidFill>
              </a:rPr>
              <a:t>ABDUS</a:t>
            </a:r>
            <a:r>
              <a:rPr lang="pt-BR" sz="2800" dirty="0">
                <a:solidFill>
                  <a:srgbClr val="FFFF00"/>
                </a:solidFill>
              </a:rPr>
              <a:t> Project, </a:t>
            </a:r>
            <a:r>
              <a:rPr lang="pt-BR" sz="4000" dirty="0" err="1">
                <a:solidFill>
                  <a:schemeClr val="tx1"/>
                </a:solidFill>
              </a:rPr>
              <a:t>A</a:t>
            </a:r>
            <a:r>
              <a:rPr lang="pt-BR" sz="2800" dirty="0" err="1">
                <a:solidFill>
                  <a:srgbClr val="FFFF00"/>
                </a:solidFill>
              </a:rPr>
              <a:t>dvanced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4000" dirty="0">
                <a:solidFill>
                  <a:schemeClr val="tx1"/>
                </a:solidFill>
              </a:rPr>
              <a:t>B</a:t>
            </a:r>
            <a:r>
              <a:rPr lang="pt-BR" sz="2800" dirty="0">
                <a:solidFill>
                  <a:srgbClr val="FFFF00"/>
                </a:solidFill>
              </a:rPr>
              <a:t>ingo </a:t>
            </a:r>
            <a:r>
              <a:rPr lang="pt-BR" sz="4000" dirty="0" err="1">
                <a:solidFill>
                  <a:schemeClr val="tx1"/>
                </a:solidFill>
              </a:rPr>
              <a:t>D</a:t>
            </a:r>
            <a:r>
              <a:rPr lang="pt-BR" sz="2800" dirty="0" err="1">
                <a:solidFill>
                  <a:srgbClr val="FFFF00"/>
                </a:solidFill>
              </a:rPr>
              <a:t>ark</a:t>
            </a:r>
            <a:r>
              <a:rPr lang="pt-BR" sz="2800" dirty="0">
                <a:solidFill>
                  <a:srgbClr val="FFFF00"/>
                </a:solidFill>
              </a:rPr>
              <a:t> </a:t>
            </a:r>
            <a:r>
              <a:rPr lang="pt-BR" sz="4000" dirty="0">
                <a:solidFill>
                  <a:schemeClr val="tx1"/>
                </a:solidFill>
              </a:rPr>
              <a:t>U</a:t>
            </a:r>
            <a:r>
              <a:rPr lang="pt-BR" sz="2800" dirty="0">
                <a:solidFill>
                  <a:srgbClr val="FFFF00"/>
                </a:solidFill>
              </a:rPr>
              <a:t>niverse </a:t>
            </a:r>
            <a:r>
              <a:rPr lang="pt-BR" sz="4000" dirty="0" err="1">
                <a:solidFill>
                  <a:schemeClr val="tx1"/>
                </a:solidFill>
              </a:rPr>
              <a:t>S</a:t>
            </a:r>
            <a:r>
              <a:rPr lang="pt-BR" sz="2800" dirty="0" err="1">
                <a:solidFill>
                  <a:srgbClr val="FFFF00"/>
                </a:solidFill>
              </a:rPr>
              <a:t>tudies</a:t>
            </a:r>
            <a:r>
              <a:rPr lang="pt-BR" sz="2800" dirty="0">
                <a:solidFill>
                  <a:srgbClr val="FFFF00"/>
                </a:solidFill>
              </a:rPr>
              <a:t>.</a:t>
            </a:r>
            <a:endParaRPr sz="2800" dirty="0">
              <a:solidFill>
                <a:srgbClr val="FFFF00"/>
              </a:solidFill>
            </a:endParaRPr>
          </a:p>
        </p:txBody>
      </p:sp>
      <p:sp>
        <p:nvSpPr>
          <p:cNvPr id="3" name="Elcio Abdalla">
            <a:extLst>
              <a:ext uri="{FF2B5EF4-FFF2-40B4-BE49-F238E27FC236}">
                <a16:creationId xmlns:a16="http://schemas.microsoft.com/office/drawing/2014/main" id="{5B46879E-05F6-7C90-C8AD-8567180B379B}"/>
              </a:ext>
            </a:extLst>
          </p:cNvPr>
          <p:cNvSpPr txBox="1">
            <a:spLocks/>
          </p:cNvSpPr>
          <p:nvPr/>
        </p:nvSpPr>
        <p:spPr>
          <a:xfrm>
            <a:off x="4200986" y="5608989"/>
            <a:ext cx="4118467" cy="120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6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783771" marR="0" indent="-326571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1219200" marR="0" indent="-3048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1737360" marR="0" indent="-36576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22352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26924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31496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36068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40640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low Solid Italic" panose="04030604020F02020D02" pitchFamily="82" charset="0"/>
                <a:ea typeface="+mn-ea"/>
                <a:cs typeface="Times New Roman"/>
                <a:sym typeface="Lucida Blackletter"/>
              </a:rPr>
              <a:t>    Elcio Abdalla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Harlow Solid Italic" panose="04030604020F02020D02" pitchFamily="82" charset="0"/>
                <a:ea typeface="+mn-ea"/>
                <a:cs typeface="Times New Roman"/>
              </a:rPr>
              <a:t>  </a:t>
            </a:r>
            <a:r>
              <a:rPr lang="en-US" sz="4000" dirty="0" err="1">
                <a:solidFill>
                  <a:srgbClr val="FFFFFF"/>
                </a:solidFill>
                <a:latin typeface="Harlow Solid Italic" panose="04030604020F02020D02" pitchFamily="82" charset="0"/>
                <a:ea typeface="+mn-ea"/>
                <a:cs typeface="Times New Roman"/>
              </a:rPr>
              <a:t>HangZhou</a:t>
            </a:r>
            <a:r>
              <a:rPr lang="en-US" sz="4000" dirty="0">
                <a:solidFill>
                  <a:srgbClr val="FFFFFF"/>
                </a:solidFill>
                <a:latin typeface="Harlow Solid Italic" panose="04030604020F02020D02" pitchFamily="82" charset="0"/>
                <a:ea typeface="+mn-ea"/>
                <a:cs typeface="Times New Roman"/>
              </a:rPr>
              <a:t> 2024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low Solid Italic" panose="04030604020F02020D02" pitchFamily="82" charset="0"/>
              <a:ea typeface="+mn-ea"/>
              <a:cs typeface="Times New Roman"/>
              <a:sym typeface="Lucida Blackletter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3F532-2E3D-F874-96A2-826371995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C826-7D60-8E1F-40EA-31E829E42693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             The </a:t>
            </a:r>
            <a:r>
              <a:rPr lang="pt-BR" dirty="0" err="1">
                <a:latin typeface="Harlow Solid Italic" panose="04030604020F02020D02" pitchFamily="82" charset="0"/>
              </a:rPr>
              <a:t>Cosmological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Question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FBDBD-3AB6-84CD-9437-0F9A79AF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Moreover</a:t>
            </a:r>
            <a:r>
              <a:rPr lang="pt-BR" dirty="0"/>
              <a:t>,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Dark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Matter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>
                <a:solidFill>
                  <a:srgbClr val="7030A0"/>
                </a:solidFill>
                <a:highlight>
                  <a:srgbClr val="C0C0C0"/>
                </a:highlight>
              </a:rPr>
              <a:t>Dark</a:t>
            </a:r>
            <a:r>
              <a:rPr lang="pt-BR" dirty="0">
                <a:solidFill>
                  <a:srgbClr val="7030A0"/>
                </a:solidFill>
                <a:highlight>
                  <a:srgbClr val="C0C0C0"/>
                </a:highlight>
              </a:rPr>
              <a:t> Energy </a:t>
            </a:r>
            <a:r>
              <a:rPr lang="pt-BR" dirty="0"/>
              <a:t>are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order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magnitude </a:t>
            </a:r>
            <a:r>
              <a:rPr lang="pt-BR" dirty="0" err="1"/>
              <a:t>today</a:t>
            </a:r>
            <a:r>
              <a:rPr lang="pt-BR" dirty="0"/>
              <a:t>, </a:t>
            </a:r>
            <a:r>
              <a:rPr lang="pt-BR" dirty="0" err="1"/>
              <a:t>although</a:t>
            </a:r>
            <a:r>
              <a:rPr lang="pt-BR" dirty="0"/>
              <a:t> DE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constant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DM </a:t>
            </a:r>
            <a:r>
              <a:rPr lang="pt-BR" dirty="0" err="1"/>
              <a:t>decays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cube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 fator.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known</a:t>
            </a:r>
            <a:r>
              <a:rPr lang="pt-BR" dirty="0"/>
              <a:t> as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7030A0"/>
                </a:solidFill>
                <a:highlight>
                  <a:srgbClr val="FFFF00"/>
                </a:highlight>
              </a:rPr>
              <a:t>coincidence</a:t>
            </a:r>
            <a:r>
              <a:rPr lang="pt-BR" dirty="0">
                <a:solidFill>
                  <a:srgbClr val="7030A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7030A0"/>
                </a:solidFill>
                <a:highlight>
                  <a:srgbClr val="FFFF00"/>
                </a:highlight>
              </a:rPr>
              <a:t>problem</a:t>
            </a:r>
            <a:endParaRPr lang="pt-BR" dirty="0"/>
          </a:p>
          <a:p>
            <a:r>
              <a:rPr lang="pt-BR" dirty="0" err="1"/>
              <a:t>Together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fact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as for </a:t>
            </a:r>
            <a:r>
              <a:rPr lang="pt-BR" dirty="0" err="1"/>
              <a:t>today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 Sector does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communicate</a:t>
            </a:r>
            <a:r>
              <a:rPr lang="pt-BR" dirty="0"/>
              <a:t> (</a:t>
            </a:r>
            <a:r>
              <a:rPr lang="pt-BR" dirty="0" err="1"/>
              <a:t>except</a:t>
            </a:r>
            <a:r>
              <a:rPr lang="pt-BR" dirty="0"/>
              <a:t> for </a:t>
            </a:r>
            <a:r>
              <a:rPr lang="pt-BR" dirty="0" err="1"/>
              <a:t>gravity</a:t>
            </a:r>
            <a:r>
              <a:rPr lang="pt-BR" dirty="0"/>
              <a:t>)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visible</a:t>
            </a:r>
            <a:r>
              <a:rPr lang="pt-BR" dirty="0"/>
              <a:t> Sector, </a:t>
            </a:r>
            <a:r>
              <a:rPr lang="pt-BR" dirty="0" err="1"/>
              <a:t>we</a:t>
            </a:r>
            <a:r>
              <a:rPr lang="pt-BR" dirty="0"/>
              <a:t> are in a position </a:t>
            </a:r>
            <a:r>
              <a:rPr lang="pt-BR" dirty="0" err="1"/>
              <a:t>of</a:t>
            </a:r>
            <a:r>
              <a:rPr lang="pt-BR" dirty="0"/>
              <a:t> total </a:t>
            </a:r>
            <a:r>
              <a:rPr lang="pt-BR" dirty="0" err="1"/>
              <a:t>lack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circa</a:t>
            </a:r>
            <a:r>
              <a:rPr lang="pt-BR" dirty="0"/>
              <a:t> 95%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matter</a:t>
            </a:r>
            <a:r>
              <a:rPr lang="pt-BR" dirty="0"/>
              <a:t> contente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Universe</a:t>
            </a:r>
            <a:endParaRPr lang="en-US" dirty="0">
              <a:solidFill>
                <a:srgbClr val="7030A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411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Dark Energy?"/>
          <p:cNvSpPr txBox="1">
            <a:spLocks noGrp="1"/>
          </p:cNvSpPr>
          <p:nvPr>
            <p:ph type="title"/>
          </p:nvPr>
        </p:nvSpPr>
        <p:spPr>
          <a:xfrm>
            <a:off x="1980481" y="-151217"/>
            <a:ext cx="8228160" cy="1144923"/>
          </a:xfrm>
          <a:prstGeom prst="rect">
            <a:avLst/>
          </a:prstGeom>
        </p:spPr>
        <p:txBody>
          <a:bodyPr vert="horz" lIns="35175" tIns="35175" rIns="35175" bIns="35175" rtlCol="0" anchor="ctr">
            <a:normAutofit/>
          </a:bodyPr>
          <a:lstStyle>
            <a:lvl1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33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What is Dark Energy?</a:t>
            </a:r>
          </a:p>
        </p:txBody>
      </p:sp>
      <p:sp>
        <p:nvSpPr>
          <p:cNvPr id="156" name="The Evidence:…"/>
          <p:cNvSpPr txBox="1">
            <a:spLocks noGrp="1"/>
          </p:cNvSpPr>
          <p:nvPr>
            <p:ph type="body" idx="1"/>
          </p:nvPr>
        </p:nvSpPr>
        <p:spPr>
          <a:xfrm>
            <a:off x="1257599" y="733037"/>
            <a:ext cx="8652962" cy="5151422"/>
          </a:xfrm>
          <a:prstGeom prst="rect">
            <a:avLst/>
          </a:prstGeom>
        </p:spPr>
        <p:txBody>
          <a:bodyPr vert="horz" lIns="20787" tIns="20787" rIns="20787" bIns="20787" rtlCol="0">
            <a:normAutofit/>
          </a:bodyPr>
          <a:lstStyle/>
          <a:p>
            <a:pPr marL="292325" indent="-194404">
              <a:buNone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 i="1" u="sng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The Evidence</a:t>
            </a:r>
            <a:r>
              <a:rPr u="none"/>
              <a:t>:</a:t>
            </a:r>
          </a:p>
          <a:p>
            <a:pPr marL="390246" indent="-292325" algn="just">
              <a:buClr>
                <a:srgbClr val="FFFFFF"/>
              </a:buClr>
              <a:buSzPct val="45000"/>
              <a:buFontTx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>
                <a:solidFill>
                  <a:srgbClr val="008000"/>
                </a:solidFill>
              </a:defRPr>
            </a:pPr>
            <a:r>
              <a:t>98's: The universe is expanding in an accelerated way.</a:t>
            </a:r>
          </a:p>
        </p:txBody>
      </p:sp>
      <p:pic>
        <p:nvPicPr>
          <p:cNvPr id="15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001" y="2046457"/>
            <a:ext cx="3169440" cy="414763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8" name="image4-filtered.jpeg" descr="image4-filtered.jpeg"/>
          <p:cNvPicPr>
            <a:picLocks noChangeAspect="1"/>
          </p:cNvPicPr>
          <p:nvPr/>
        </p:nvPicPr>
        <p:blipFill>
          <a:blip r:embed="rId3"/>
          <a:srcRect l="13068" t="20204" r="13068" b="25250"/>
          <a:stretch>
            <a:fillRect/>
          </a:stretch>
        </p:blipFill>
        <p:spPr>
          <a:xfrm>
            <a:off x="1978849" y="1977327"/>
            <a:ext cx="2320033" cy="2218598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9" name="image5.jpeg" descr="image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760" y="2496503"/>
            <a:ext cx="3502940" cy="1751654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60" name="image6.png" descr="image6.png"/>
          <p:cNvPicPr>
            <a:picLocks noChangeAspect="1"/>
          </p:cNvPicPr>
          <p:nvPr/>
        </p:nvPicPr>
        <p:blipFill>
          <a:blip r:embed="rId5"/>
          <a:srcRect l="50002"/>
          <a:stretch>
            <a:fillRect/>
          </a:stretch>
        </p:blipFill>
        <p:spPr>
          <a:xfrm>
            <a:off x="1994882" y="4177523"/>
            <a:ext cx="1834560" cy="2195150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61" name="Line"/>
          <p:cNvSpPr/>
          <p:nvPr/>
        </p:nvSpPr>
        <p:spPr>
          <a:xfrm>
            <a:off x="2861761" y="3529811"/>
            <a:ext cx="2833921" cy="276511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62" name="Line"/>
          <p:cNvSpPr/>
          <p:nvPr/>
        </p:nvSpPr>
        <p:spPr>
          <a:xfrm flipV="1">
            <a:off x="3552959" y="4841788"/>
            <a:ext cx="1589762" cy="348518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63" name="Line"/>
          <p:cNvSpPr/>
          <p:nvPr/>
        </p:nvSpPr>
        <p:spPr>
          <a:xfrm flipH="1">
            <a:off x="5486880" y="3391558"/>
            <a:ext cx="2145601" cy="1175163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64" name="LSS"/>
          <p:cNvSpPr txBox="1"/>
          <p:nvPr/>
        </p:nvSpPr>
        <p:spPr>
          <a:xfrm>
            <a:off x="1672322" y="5502820"/>
            <a:ext cx="483215" cy="3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LSS</a:t>
            </a:r>
          </a:p>
        </p:txBody>
      </p:sp>
      <p:sp>
        <p:nvSpPr>
          <p:cNvPr id="165" name="CMB"/>
          <p:cNvSpPr txBox="1"/>
          <p:nvPr/>
        </p:nvSpPr>
        <p:spPr>
          <a:xfrm>
            <a:off x="9242275" y="1936210"/>
            <a:ext cx="742446" cy="3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CMB</a:t>
            </a:r>
          </a:p>
        </p:txBody>
      </p:sp>
      <p:sp>
        <p:nvSpPr>
          <p:cNvPr id="166" name="SNe Ia"/>
          <p:cNvSpPr txBox="1"/>
          <p:nvPr/>
        </p:nvSpPr>
        <p:spPr>
          <a:xfrm>
            <a:off x="1523999" y="2392092"/>
            <a:ext cx="720460" cy="3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>
                <a:solidFill>
                  <a:srgbClr val="FF0000"/>
                </a:solidFill>
              </a:rPr>
              <a:t>SNe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Ia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7" name="Source: S. Tsujikawa, “Dark Energy and Modified Gravity&quot;"/>
          <p:cNvSpPr txBox="1"/>
          <p:nvPr/>
        </p:nvSpPr>
        <p:spPr>
          <a:xfrm>
            <a:off x="1686720" y="6466279"/>
            <a:ext cx="473472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/>
          <a:p>
            <a: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</a:tabLst>
              <a:defRPr sz="1300">
                <a:solidFill>
                  <a:srgbClr val="FFFB00"/>
                </a:solidFill>
              </a:defRPr>
            </a:pPr>
            <a:r>
              <a:rPr sz="1300" dirty="0">
                <a:solidFill>
                  <a:srgbClr val="FF0000"/>
                </a:solidFill>
              </a:rPr>
              <a:t>Source: S. </a:t>
            </a:r>
            <a:r>
              <a:rPr sz="1300" dirty="0" err="1">
                <a:solidFill>
                  <a:srgbClr val="FF0000"/>
                </a:solidFill>
              </a:rPr>
              <a:t>Tsujikawa</a:t>
            </a:r>
            <a:r>
              <a:rPr sz="1300" dirty="0">
                <a:solidFill>
                  <a:srgbClr val="FF0000"/>
                </a:solidFill>
              </a:rPr>
              <a:t>, “</a:t>
            </a:r>
            <a:r>
              <a:rPr sz="13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Energy and Modified Gravity"</a:t>
            </a:r>
          </a:p>
        </p:txBody>
      </p:sp>
      <p:sp>
        <p:nvSpPr>
          <p:cNvPr id="168" name="WMAP"/>
          <p:cNvSpPr txBox="1"/>
          <p:nvPr/>
        </p:nvSpPr>
        <p:spPr>
          <a:xfrm>
            <a:off x="7962239" y="5295437"/>
            <a:ext cx="842288" cy="3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  <a:tab pos="1308100" algn="l"/>
                <a:tab pos="1968500" algn="l"/>
              </a:tabLst>
              <a:defRPr b="1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WMAP</a:t>
            </a:r>
          </a:p>
        </p:txBody>
      </p:sp>
      <p:sp>
        <p:nvSpPr>
          <p:cNvPr id="169" name="ΩDE=0.685±0.013 (Planck)"/>
          <p:cNvSpPr txBox="1"/>
          <p:nvPr/>
        </p:nvSpPr>
        <p:spPr>
          <a:xfrm>
            <a:off x="7632481" y="6181741"/>
            <a:ext cx="4492801" cy="46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500"/>
            </a:pPr>
            <a:r>
              <a:rPr sz="2500" dirty="0"/>
              <a:t>Ω</a:t>
            </a:r>
            <a:r>
              <a:rPr sz="2500" baseline="-25000" dirty="0"/>
              <a:t>DE</a:t>
            </a:r>
            <a:r>
              <a:rPr sz="2500" dirty="0"/>
              <a:t>=0.685±0.013 (Planck)</a:t>
            </a:r>
          </a:p>
        </p:txBody>
      </p:sp>
      <p:sp>
        <p:nvSpPr>
          <p:cNvPr id="170" name="ΩDE=0.721±0.025 (WMAP)"/>
          <p:cNvSpPr txBox="1"/>
          <p:nvPr/>
        </p:nvSpPr>
        <p:spPr>
          <a:xfrm>
            <a:off x="7806912" y="4673326"/>
            <a:ext cx="4492801" cy="422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200">
                <a:solidFill>
                  <a:srgbClr val="C0504D"/>
                </a:solidFill>
              </a:defRPr>
            </a:pPr>
            <a:r>
              <a:rPr sz="2200" dirty="0"/>
              <a:t>Ω</a:t>
            </a:r>
            <a:r>
              <a:rPr sz="2200" baseline="-25000" dirty="0"/>
              <a:t>DE</a:t>
            </a:r>
            <a:r>
              <a:rPr sz="2200" dirty="0"/>
              <a:t>=0.721±0.025 (WMAP)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is causing the acceleration?"/>
          <p:cNvSpPr txBox="1">
            <a:spLocks noGrp="1"/>
          </p:cNvSpPr>
          <p:nvPr>
            <p:ph type="title"/>
          </p:nvPr>
        </p:nvSpPr>
        <p:spPr>
          <a:xfrm>
            <a:off x="1524000" y="-86410"/>
            <a:ext cx="9341282" cy="1144923"/>
          </a:xfrm>
          <a:prstGeom prst="rect">
            <a:avLst/>
          </a:prstGeom>
        </p:spPr>
        <p:txBody>
          <a:bodyPr vert="horz" lIns="35175" tIns="35175" rIns="35175" bIns="35175" rtlCol="0" anchor="ctr">
            <a:normAutofit/>
          </a:bodyPr>
          <a:lstStyle>
            <a:lvl1pPr defTabSz="914305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i="1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dirty="0"/>
              <a:t>What is causing the acceleration?</a:t>
            </a:r>
          </a:p>
        </p:txBody>
      </p:sp>
      <p:pic>
        <p:nvPicPr>
          <p:cNvPr id="174" name="image7.png" descr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59" y="1333662"/>
            <a:ext cx="3017923" cy="870763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6" name="Arrow"/>
          <p:cNvSpPr/>
          <p:nvPr/>
        </p:nvSpPr>
        <p:spPr>
          <a:xfrm rot="5400000">
            <a:off x="10250581" y="3099462"/>
            <a:ext cx="816481" cy="326915"/>
          </a:xfrm>
          <a:prstGeom prst="rightArrow">
            <a:avLst>
              <a:gd name="adj1" fmla="val 50000"/>
              <a:gd name="adj2" fmla="val 62445"/>
            </a:avLst>
          </a:prstGeom>
          <a:solidFill>
            <a:srgbClr val="FFFB00"/>
          </a:solidFill>
          <a:ln>
            <a:solidFill>
              <a:srgbClr val="000000"/>
            </a:solidFill>
          </a:ln>
          <a:effectLst>
            <a:outerShdw blurRad="63500" dist="50912" dir="2700000" rotWithShape="0">
              <a:srgbClr val="000000"/>
            </a:outerShdw>
          </a:effectLst>
        </p:spPr>
        <p:txBody>
          <a:bodyPr lIns="45719" rIns="45719" anchor="ctr"/>
          <a:lstStyle/>
          <a:p>
            <a:pPr defTabSz="407229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77" name="image8.png" descr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968" y="4321414"/>
            <a:ext cx="3336791" cy="1202924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78" name="image9.png" descr="image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6742"/>
            <a:ext cx="8623300" cy="6224381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9" name="Source: de Rahm &amp; Tolley, 2008"/>
          <p:cNvSpPr txBox="1"/>
          <p:nvPr/>
        </p:nvSpPr>
        <p:spPr>
          <a:xfrm>
            <a:off x="0" y="6575569"/>
            <a:ext cx="2612161" cy="282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</a:tabLst>
              <a:defRPr sz="1300">
                <a:solidFill>
                  <a:srgbClr val="FFFFFF"/>
                </a:solidFill>
              </a:defRPr>
            </a:lvl1pPr>
          </a:lstStyle>
          <a:p>
            <a:r>
              <a:rPr dirty="0"/>
              <a:t>Source: de Rahm &amp; Tolley, 2008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Elcio Abdalla-Interacting Dark Energy"/>
          <p:cNvSpPr txBox="1"/>
          <p:nvPr/>
        </p:nvSpPr>
        <p:spPr>
          <a:xfrm>
            <a:off x="1981200" y="6391682"/>
            <a:ext cx="2794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406085">
              <a:defRPr sz="1200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00" dirty="0">
                <a:solidFill>
                  <a:srgbClr val="7030A0"/>
                </a:solidFill>
              </a:rPr>
              <a:t>Elcio Abdalla</a:t>
            </a:r>
            <a:r>
              <a:rPr sz="1200" i="1" dirty="0">
                <a:solidFill>
                  <a:srgbClr val="7030A0"/>
                </a:solidFill>
              </a:rPr>
              <a:t>-Interacting Dark</a:t>
            </a:r>
            <a:r>
              <a:rPr lang="pt-BR" sz="1200" i="1" dirty="0">
                <a:solidFill>
                  <a:srgbClr val="7030A0"/>
                </a:solidFill>
              </a:rPr>
              <a:t> </a:t>
            </a:r>
            <a:r>
              <a:rPr sz="1200" i="1" dirty="0">
                <a:solidFill>
                  <a:srgbClr val="7030A0"/>
                </a:solidFill>
              </a:rPr>
              <a:t>Energy</a:t>
            </a:r>
          </a:p>
        </p:txBody>
      </p:sp>
      <p:sp>
        <p:nvSpPr>
          <p:cNvPr id="151" name="Standard Cosmological Model Composition of the Universe"/>
          <p:cNvSpPr txBox="1"/>
          <p:nvPr/>
        </p:nvSpPr>
        <p:spPr>
          <a:xfrm>
            <a:off x="1981920" y="217246"/>
            <a:ext cx="8228160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0432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sz="4000"/>
              <a:t>Standard Cosmological Model</a:t>
            </a:r>
            <a:br>
              <a:rPr sz="4000"/>
            </a:br>
            <a:r>
              <a:rPr sz="2900"/>
              <a:t>Composition of the Universe</a:t>
            </a:r>
          </a:p>
        </p:txBody>
      </p:sp>
      <p:pic>
        <p:nvPicPr>
          <p:cNvPr id="152" name="image2.jpeg" descr="image2.jpeg"/>
          <p:cNvPicPr>
            <a:picLocks noChangeAspect="1"/>
          </p:cNvPicPr>
          <p:nvPr/>
        </p:nvPicPr>
        <p:blipFill>
          <a:blip r:embed="rId2"/>
          <a:srcRect l="1663" b="2271"/>
          <a:stretch>
            <a:fillRect/>
          </a:stretch>
        </p:blipFill>
        <p:spPr>
          <a:xfrm>
            <a:off x="1850881" y="1306218"/>
            <a:ext cx="8327521" cy="4735218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53" name="http://en.wikipedia.org/wiki/Image:Cosmological_composition.jpg source and rights]"/>
          <p:cNvSpPr txBox="1"/>
          <p:nvPr/>
        </p:nvSpPr>
        <p:spPr>
          <a:xfrm>
            <a:off x="6096000" y="6419473"/>
            <a:ext cx="4399201" cy="22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</a:tabLst>
              <a:defRPr sz="900">
                <a:solidFill>
                  <a:srgbClr val="FFFB00"/>
                </a:solidFill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http://en.wikipedia.org/wiki/Image:Cosmological_composition.jpg source and rights]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C666-E627-1EE6-5CF8-4A2D1089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80411-CDA1-EF6D-6069-E9CE64DC5709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              The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Sector </a:t>
            </a:r>
            <a:r>
              <a:rPr lang="pt-BR" dirty="0" err="1">
                <a:latin typeface="Harlow Solid Italic" panose="04030604020F02020D02" pitchFamily="82" charset="0"/>
              </a:rPr>
              <a:t>Structure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20713-00D6-354C-878D-36FDA813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no </a:t>
            </a:r>
            <a:r>
              <a:rPr lang="pt-BR" dirty="0" err="1"/>
              <a:t>established</a:t>
            </a:r>
            <a:r>
              <a:rPr lang="pt-BR" dirty="0"/>
              <a:t> model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 Sector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Field </a:t>
            </a:r>
            <a:r>
              <a:rPr lang="pt-BR" dirty="0" err="1"/>
              <a:t>Theory</a:t>
            </a:r>
            <a:endParaRPr lang="pt-BR" dirty="0"/>
          </a:p>
          <a:p>
            <a:r>
              <a:rPr lang="pt-BR" dirty="0" err="1"/>
              <a:t>Dark</a:t>
            </a:r>
            <a:r>
              <a:rPr lang="pt-BR" dirty="0"/>
              <a:t> Matter, </a:t>
            </a: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now</a:t>
            </a:r>
            <a:r>
              <a:rPr lang="pt-BR" dirty="0"/>
              <a:t>,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seen</a:t>
            </a:r>
            <a:r>
              <a:rPr lang="pt-BR" dirty="0"/>
              <a:t> as </a:t>
            </a:r>
            <a:r>
              <a:rPr lang="pt-BR" dirty="0" err="1"/>
              <a:t>inert</a:t>
            </a:r>
            <a:r>
              <a:rPr lang="pt-BR" dirty="0"/>
              <a:t> </a:t>
            </a:r>
            <a:r>
              <a:rPr lang="pt-BR" dirty="0" err="1"/>
              <a:t>matter</a:t>
            </a:r>
            <a:r>
              <a:rPr lang="pt-BR" dirty="0"/>
              <a:t>, na </a:t>
            </a:r>
            <a:r>
              <a:rPr lang="pt-BR" dirty="0" err="1"/>
              <a:t>inert</a:t>
            </a:r>
            <a:r>
              <a:rPr lang="pt-BR" dirty="0"/>
              <a:t> transparente </a:t>
            </a:r>
            <a:r>
              <a:rPr lang="pt-BR" dirty="0" err="1"/>
              <a:t>liquid</a:t>
            </a:r>
            <a:r>
              <a:rPr lang="pt-BR" dirty="0"/>
              <a:t> </a:t>
            </a:r>
            <a:r>
              <a:rPr lang="pt-BR" dirty="0" err="1"/>
              <a:t>oblivious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touch</a:t>
            </a:r>
            <a:r>
              <a:rPr lang="pt-BR" dirty="0"/>
              <a:t> (no </a:t>
            </a:r>
            <a:r>
              <a:rPr lang="pt-BR" dirty="0" err="1"/>
              <a:t>electromagnetism</a:t>
            </a:r>
            <a:r>
              <a:rPr lang="pt-BR" dirty="0"/>
              <a:t>)</a:t>
            </a:r>
          </a:p>
          <a:p>
            <a:r>
              <a:rPr lang="pt-BR" dirty="0" err="1"/>
              <a:t>Dark</a:t>
            </a:r>
            <a:r>
              <a:rPr lang="pt-BR" dirty="0"/>
              <a:t> Energy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a </a:t>
            </a:r>
            <a:r>
              <a:rPr lang="pt-BR" dirty="0" err="1"/>
              <a:t>cosmological</a:t>
            </a:r>
            <a:r>
              <a:rPr lang="pt-BR" dirty="0"/>
              <a:t> </a:t>
            </a:r>
            <a:r>
              <a:rPr lang="pt-BR" dirty="0" err="1"/>
              <a:t>constant</a:t>
            </a:r>
            <a:r>
              <a:rPr lang="pt-B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4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61C3-F1CE-5ED0-3564-15A98A2E0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673B4-D64E-19D4-4643-3A06E0A8203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                 </a:t>
            </a:r>
            <a:r>
              <a:rPr lang="pt-BR" dirty="0" err="1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Precision</a:t>
            </a:r>
            <a:r>
              <a:rPr lang="pt-BR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 </a:t>
            </a:r>
            <a:r>
              <a:rPr lang="pt-BR" dirty="0" err="1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Cosmology</a:t>
            </a:r>
            <a:endParaRPr lang="en-US" dirty="0"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163EC3-6F96-B568-F703-267660FA2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Observing</a:t>
            </a:r>
            <a:r>
              <a:rPr lang="pt-BR" dirty="0"/>
              <a:t> Sky </a:t>
            </a:r>
            <a:r>
              <a:rPr lang="pt-BR" dirty="0" err="1"/>
              <a:t>Radiation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high </a:t>
            </a:r>
            <a:r>
              <a:rPr lang="pt-BR" dirty="0" err="1"/>
              <a:t>precision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</a:p>
          <a:p>
            <a:endParaRPr lang="pt-BR" sz="4800" dirty="0">
              <a:solidFill>
                <a:srgbClr val="FF0000"/>
              </a:solidFill>
              <a:highlight>
                <a:srgbClr val="FFFF00"/>
              </a:highlight>
              <a:latin typeface="Harlow Solid Italic" panose="04030604020F02020D02" pitchFamily="82" charset="0"/>
            </a:endParaRPr>
          </a:p>
          <a:p>
            <a:endParaRPr lang="pt-BR" sz="4800" dirty="0">
              <a:solidFill>
                <a:srgbClr val="FF0000"/>
              </a:solidFill>
              <a:highlight>
                <a:srgbClr val="FFFF00"/>
              </a:highlight>
              <a:latin typeface="Harlow Solid Italic" panose="04030604020F02020D02" pitchFamily="82" charset="0"/>
            </a:endParaRPr>
          </a:p>
          <a:p>
            <a:r>
              <a:rPr lang="pt-BR" sz="4800" dirty="0">
                <a:solidFill>
                  <a:srgbClr val="FF0000"/>
                </a:solidFill>
                <a:highlight>
                  <a:srgbClr val="FFFF00"/>
                </a:highlight>
                <a:latin typeface="Harlow Solid Italic" panose="04030604020F02020D02" pitchFamily="82" charset="0"/>
              </a:rPr>
              <a:t>                 </a:t>
            </a:r>
            <a:r>
              <a:rPr lang="pt-BR" sz="4800" dirty="0" err="1">
                <a:solidFill>
                  <a:srgbClr val="FF0000"/>
                </a:solidFill>
                <a:highlight>
                  <a:srgbClr val="FFFF00"/>
                </a:highlight>
                <a:latin typeface="Harlow Solid Italic" panose="04030604020F02020D02" pitchFamily="82" charset="0"/>
              </a:rPr>
              <a:t>Precision</a:t>
            </a:r>
            <a:r>
              <a:rPr lang="pt-BR" sz="4800" dirty="0">
                <a:solidFill>
                  <a:srgbClr val="FF0000"/>
                </a:solidFill>
                <a:highlight>
                  <a:srgbClr val="FFFF00"/>
                </a:highlight>
                <a:latin typeface="Harlow Solid Italic" panose="04030604020F02020D02" pitchFamily="82" charset="0"/>
              </a:rPr>
              <a:t> </a:t>
            </a:r>
            <a:r>
              <a:rPr lang="pt-BR" sz="4800" dirty="0" err="1">
                <a:solidFill>
                  <a:srgbClr val="FF0000"/>
                </a:solidFill>
                <a:highlight>
                  <a:srgbClr val="FFFF00"/>
                </a:highlight>
                <a:latin typeface="Harlow Solid Italic" panose="04030604020F02020D02" pitchFamily="82" charset="0"/>
              </a:rPr>
              <a:t>Cosmology</a:t>
            </a:r>
            <a:endParaRPr lang="en-US" sz="4800" dirty="0">
              <a:solidFill>
                <a:srgbClr val="FF0000"/>
              </a:solidFill>
              <a:highlight>
                <a:srgbClr val="FFFF00"/>
              </a:highlight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5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sz="4400" kern="0">
              <a:solidFill>
                <a:srgbClr val="FFFFFF"/>
              </a:solid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51" name="Picture 50" descr="Tela de fundo abstrata de malha rosa">
            <a:extLst>
              <a:ext uri="{FF2B5EF4-FFF2-40B4-BE49-F238E27FC236}">
                <a16:creationId xmlns:a16="http://schemas.microsoft.com/office/drawing/2014/main" id="{7C1BEC57-AE3F-415B-89EB-890BE668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21481" b="-1"/>
          <a:stretch/>
        </p:blipFill>
        <p:spPr>
          <a:xfrm>
            <a:off x="5866107" y="10"/>
            <a:ext cx="6501384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sz="4400" kern="0" dirty="0">
              <a:solidFill>
                <a:srgbClr val="FFFFFF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" name="Elcio Abdalla"/>
          <p:cNvSpPr txBox="1">
            <a:spLocks noGrp="1"/>
          </p:cNvSpPr>
          <p:nvPr>
            <p:ph type="body" sz="quarter" idx="4294967295"/>
          </p:nvPr>
        </p:nvSpPr>
        <p:spPr>
          <a:xfrm>
            <a:off x="6101304" y="5333993"/>
            <a:ext cx="5156614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1100"/>
              </a:spcBef>
              <a:buSzTx/>
              <a:buNone/>
              <a:defRPr sz="48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40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The ABDUS Project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75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sz="4400" kern="0">
              <a:solidFill>
                <a:prstClr val="white"/>
              </a:solidFill>
              <a:latin typeface="Calibri" panose="020F0502020204030204"/>
              <a:cs typeface="Times New Roman"/>
              <a:sym typeface="Times New Roman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4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  <a:cs typeface="Times New Roman"/>
              <a:sym typeface="Times New Roman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F2B86D-0153-4689-8477-843B51EDF9A1}"/>
              </a:ext>
            </a:extLst>
          </p:cNvPr>
          <p:cNvSpPr txBox="1"/>
          <p:nvPr/>
        </p:nvSpPr>
        <p:spPr>
          <a:xfrm>
            <a:off x="1149128" y="819126"/>
            <a:ext cx="4034118" cy="350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hangingPunct="0">
              <a:spcAft>
                <a:spcPts val="600"/>
              </a:spcAft>
            </a:pP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Whispers</a:t>
            </a:r>
            <a:r>
              <a:rPr lang="pt-BR" sz="5400" kern="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 </a:t>
            </a: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of</a:t>
            </a:r>
            <a:r>
              <a:rPr lang="pt-BR" sz="5400" kern="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 </a:t>
            </a: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the</a:t>
            </a:r>
            <a:r>
              <a:rPr lang="pt-BR" sz="5400" kern="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 Universe: </a:t>
            </a: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the</a:t>
            </a:r>
            <a:r>
              <a:rPr lang="pt-BR" sz="5400" kern="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 BINGO </a:t>
            </a:r>
            <a:r>
              <a:rPr lang="pt-BR" sz="5400" kern="0" dirty="0" err="1">
                <a:solidFill>
                  <a:srgbClr val="FF0000"/>
                </a:solidFill>
                <a:latin typeface="Harlow Solid Italic" panose="04030604020F02020D02" pitchFamily="82" charset="0"/>
                <a:cs typeface="Times New Roman"/>
                <a:sym typeface="Times New Roman"/>
              </a:rPr>
              <a:t>project</a:t>
            </a:r>
            <a:endParaRPr lang="pt-BR" sz="5400" kern="0" dirty="0">
              <a:solidFill>
                <a:srgbClr val="FF0000"/>
              </a:solidFill>
              <a:latin typeface="Harlow Solid Italic" panose="04030604020F02020D02" pitchFamily="82" charset="0"/>
              <a:cs typeface="Times New Roman"/>
              <a:sym typeface="Times New Roman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Baryonic Acoustic Oscil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89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lang="pt-BR" dirty="0"/>
              <a:t>21 cm </a:t>
            </a:r>
            <a:r>
              <a:rPr lang="pt-BR" dirty="0" err="1"/>
              <a:t>Physics</a:t>
            </a:r>
            <a:r>
              <a:rPr lang="pt-BR" dirty="0"/>
              <a:t> – The </a:t>
            </a:r>
            <a:r>
              <a:rPr lang="pt-BR" dirty="0" err="1"/>
              <a:t>Hyperfine</a:t>
            </a:r>
            <a:r>
              <a:rPr lang="pt-BR" dirty="0"/>
              <a:t> </a:t>
            </a:r>
            <a:r>
              <a:rPr lang="pt-BR" dirty="0" err="1"/>
              <a:t>Structure</a:t>
            </a:r>
            <a:endParaRPr dirty="0"/>
          </a:p>
        </p:txBody>
      </p:sp>
      <p:pic>
        <p:nvPicPr>
          <p:cNvPr id="278" name="image32.png" descr="im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04501"/>
            <a:ext cx="8229600" cy="3917363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952176" y="6404293"/>
            <a:ext cx="258624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4AA89-C424-422D-CF8A-8FD770E42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21 cm </a:t>
            </a:r>
            <a:r>
              <a:rPr lang="pt-BR" dirty="0" err="1">
                <a:solidFill>
                  <a:schemeClr val="accent2">
                    <a:lumMod val="50000"/>
                  </a:schemeClr>
                </a:solidFill>
              </a:rPr>
              <a:t>Cosmology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pt-BR" dirty="0" err="1">
                <a:solidFill>
                  <a:schemeClr val="accent2">
                    <a:lumMod val="50000"/>
                  </a:schemeClr>
                </a:solidFill>
              </a:rPr>
              <a:t>Motivation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50000"/>
                  </a:schemeClr>
                </a:solidFill>
              </a:rPr>
              <a:t>and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50000"/>
                  </a:schemeClr>
                </a:solidFill>
              </a:rPr>
              <a:t>Methods</a:t>
            </a:r>
            <a:endParaRPr lang="pt-B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FAD06-3C8E-F837-3383-317A7BA41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 descr="Tabela&#10;&#10;Descrição gerada automaticamente com confiança baixa">
            <a:extLst>
              <a:ext uri="{FF2B5EF4-FFF2-40B4-BE49-F238E27FC236}">
                <a16:creationId xmlns:a16="http://schemas.microsoft.com/office/drawing/2014/main" id="{F8A9A574-3C94-FA3D-D32A-0CEC261C1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73"/>
            <a:ext cx="10763250" cy="60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82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FE5F6-2124-322D-E1F8-9FEEACD8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50" y="339725"/>
            <a:ext cx="6108700" cy="1325563"/>
          </a:xfrm>
        </p:spPr>
        <p:txBody>
          <a:bodyPr>
            <a:normAutofit/>
          </a:bodyPr>
          <a:lstStyle/>
          <a:p>
            <a:r>
              <a:rPr lang="pt-BR" sz="4800" dirty="0" err="1">
                <a:solidFill>
                  <a:srgbClr val="FF0000"/>
                </a:solidFill>
                <a:latin typeface="Algerian" panose="04020705040A02060702" pitchFamily="82" charset="0"/>
              </a:rPr>
              <a:t>Intensity</a:t>
            </a:r>
            <a:r>
              <a:rPr lang="pt-BR" sz="4800" dirty="0">
                <a:solidFill>
                  <a:srgbClr val="FF0000"/>
                </a:solidFill>
                <a:latin typeface="Algerian" panose="04020705040A02060702" pitchFamily="82" charset="0"/>
              </a:rPr>
              <a:t> Mapping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692E11-4E1A-B5AD-C249-9F685CCFE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rgbClr val="7030A0"/>
                </a:solidFill>
              </a:rPr>
              <a:t>No Search for particular </a:t>
            </a:r>
            <a:r>
              <a:rPr lang="pt-BR" sz="3600" dirty="0" err="1">
                <a:solidFill>
                  <a:srgbClr val="7030A0"/>
                </a:solidFill>
              </a:rPr>
              <a:t>emission</a:t>
            </a:r>
            <a:endParaRPr lang="pt-BR" sz="3600" dirty="0">
              <a:solidFill>
                <a:srgbClr val="7030A0"/>
              </a:solidFill>
            </a:endParaRPr>
          </a:p>
          <a:p>
            <a:endParaRPr lang="pt-BR" sz="3600" dirty="0">
              <a:solidFill>
                <a:srgbClr val="7030A0"/>
              </a:solidFill>
            </a:endParaRPr>
          </a:p>
          <a:p>
            <a:r>
              <a:rPr lang="pt-BR" sz="3600" dirty="0">
                <a:solidFill>
                  <a:srgbClr val="7030A0"/>
                </a:solidFill>
              </a:rPr>
              <a:t>Search </a:t>
            </a:r>
            <a:r>
              <a:rPr lang="pt-BR" sz="3600" dirty="0" err="1">
                <a:solidFill>
                  <a:srgbClr val="7030A0"/>
                </a:solidFill>
              </a:rPr>
              <a:t>instead</a:t>
            </a:r>
            <a:r>
              <a:rPr lang="pt-BR" sz="3600" dirty="0">
                <a:solidFill>
                  <a:srgbClr val="7030A0"/>
                </a:solidFill>
              </a:rPr>
              <a:t> for general </a:t>
            </a:r>
            <a:r>
              <a:rPr lang="pt-BR" sz="3600" dirty="0" err="1">
                <a:solidFill>
                  <a:srgbClr val="7030A0"/>
                </a:solidFill>
              </a:rPr>
              <a:t>Hydrogen</a:t>
            </a:r>
            <a:r>
              <a:rPr lang="pt-BR" sz="3600" dirty="0">
                <a:solidFill>
                  <a:srgbClr val="7030A0"/>
                </a:solidFill>
              </a:rPr>
              <a:t> </a:t>
            </a:r>
            <a:r>
              <a:rPr lang="pt-BR" sz="3600" dirty="0" err="1">
                <a:solidFill>
                  <a:srgbClr val="7030A0"/>
                </a:solidFill>
              </a:rPr>
              <a:t>emission</a:t>
            </a:r>
            <a:endParaRPr lang="pt-BR" sz="3600" dirty="0">
              <a:solidFill>
                <a:srgbClr val="7030A0"/>
              </a:solidFill>
            </a:endParaRPr>
          </a:p>
          <a:p>
            <a:endParaRPr lang="pt-BR" sz="3600" dirty="0">
              <a:solidFill>
                <a:srgbClr val="7030A0"/>
              </a:solidFill>
            </a:endParaRPr>
          </a:p>
          <a:p>
            <a:r>
              <a:rPr lang="pt-BR" sz="3600" dirty="0" err="1">
                <a:solidFill>
                  <a:srgbClr val="7030A0"/>
                </a:solidFill>
              </a:rPr>
              <a:t>Large</a:t>
            </a:r>
            <a:r>
              <a:rPr lang="pt-BR" sz="3600" dirty="0">
                <a:solidFill>
                  <a:srgbClr val="7030A0"/>
                </a:solidFill>
              </a:rPr>
              <a:t> clouds</a:t>
            </a:r>
          </a:p>
        </p:txBody>
      </p:sp>
    </p:spTree>
    <p:extLst>
      <p:ext uri="{BB962C8B-B14F-4D97-AF65-F5344CB8AC3E}">
        <p14:creationId xmlns:p14="http://schemas.microsoft.com/office/powerpoint/2010/main" val="17496609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F073A-0815-97AE-8917-DAEEC29F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                                Team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D3C0A7-DE68-303E-E185-1BE49D4E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03400"/>
            <a:ext cx="11290300" cy="4940299"/>
          </a:xfrm>
        </p:spPr>
        <p:txBody>
          <a:bodyPr/>
          <a:lstStyle/>
          <a:p>
            <a:r>
              <a:rPr lang="pt-BR" sz="3200" dirty="0">
                <a:solidFill>
                  <a:srgbClr val="7030A0"/>
                </a:solidFill>
              </a:rPr>
              <a:t>Management: Elcio Abdalla, A. Queiroz, Bin Wang,  F. Abdalla, A. </a:t>
            </a:r>
            <a:r>
              <a:rPr lang="pt-BR" sz="3200" dirty="0" err="1">
                <a:solidFill>
                  <a:srgbClr val="7030A0"/>
                </a:solidFill>
              </a:rPr>
              <a:t>Wuensche</a:t>
            </a:r>
            <a:r>
              <a:rPr lang="pt-BR" sz="3200" dirty="0">
                <a:solidFill>
                  <a:srgbClr val="7030A0"/>
                </a:solidFill>
              </a:rPr>
              <a:t>, Chang Feng, </a:t>
            </a:r>
            <a:r>
              <a:rPr lang="pt-BR" sz="3200" dirty="0" err="1">
                <a:solidFill>
                  <a:srgbClr val="7030A0"/>
                </a:solidFill>
              </a:rPr>
              <a:t>Jiajun</a:t>
            </a:r>
            <a:r>
              <a:rPr lang="pt-BR" sz="3200" dirty="0">
                <a:solidFill>
                  <a:srgbClr val="7030A0"/>
                </a:solidFill>
              </a:rPr>
              <a:t> Zhang</a:t>
            </a:r>
          </a:p>
          <a:p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Builders</a:t>
            </a:r>
            <a:r>
              <a:rPr lang="pt-BR" sz="3200" dirty="0">
                <a:solidFill>
                  <a:srgbClr val="7030A0"/>
                </a:solidFill>
              </a:rPr>
              <a:t>: </a:t>
            </a:r>
            <a:r>
              <a:rPr lang="pt-BR" sz="3200" dirty="0" err="1">
                <a:solidFill>
                  <a:srgbClr val="7030A0"/>
                </a:solidFill>
              </a:rPr>
              <a:t>JiaJun</a:t>
            </a:r>
            <a:r>
              <a:rPr lang="pt-BR" sz="3200" dirty="0">
                <a:solidFill>
                  <a:srgbClr val="7030A0"/>
                </a:solidFill>
              </a:rPr>
              <a:t> Zhang, Chang Feng, Ricardo Landim, Alessandro Marins, Edmar Gurjão</a:t>
            </a:r>
          </a:p>
          <a:p>
            <a:r>
              <a:rPr lang="pt-BR" sz="3200" dirty="0" err="1">
                <a:solidFill>
                  <a:srgbClr val="7030A0"/>
                </a:solidFill>
              </a:rPr>
              <a:t>Members</a:t>
            </a:r>
            <a:r>
              <a:rPr lang="pt-BR" sz="3200" dirty="0">
                <a:solidFill>
                  <a:srgbClr val="7030A0"/>
                </a:solidFill>
              </a:rPr>
              <a:t> (USP): </a:t>
            </a:r>
            <a:r>
              <a:rPr lang="pt-BR" sz="3200" dirty="0" err="1">
                <a:solidFill>
                  <a:srgbClr val="7030A0"/>
                </a:solidFill>
              </a:rPr>
              <a:t>Jordany</a:t>
            </a:r>
            <a:r>
              <a:rPr lang="pt-BR" sz="3200" dirty="0">
                <a:solidFill>
                  <a:srgbClr val="7030A0"/>
                </a:solidFill>
              </a:rPr>
              <a:t> Vieira de Melo, Pablo Motta, Gabriel </a:t>
            </a:r>
            <a:r>
              <a:rPr lang="pt-BR" sz="3200" dirty="0" err="1">
                <a:solidFill>
                  <a:srgbClr val="7030A0"/>
                </a:solidFill>
              </a:rPr>
              <a:t>Hoerning</a:t>
            </a:r>
            <a:r>
              <a:rPr lang="pt-BR" sz="3200" dirty="0">
                <a:solidFill>
                  <a:srgbClr val="7030A0"/>
                </a:solidFill>
              </a:rPr>
              <a:t>, </a:t>
            </a:r>
            <a:r>
              <a:rPr lang="pt-BR" sz="3200" dirty="0" err="1">
                <a:solidFill>
                  <a:srgbClr val="7030A0"/>
                </a:solidFill>
              </a:rPr>
              <a:t>Eveling</a:t>
            </a:r>
            <a:r>
              <a:rPr lang="pt-BR" sz="3200" dirty="0">
                <a:solidFill>
                  <a:srgbClr val="7030A0"/>
                </a:solidFill>
              </a:rPr>
              <a:t> Costa </a:t>
            </a:r>
            <a:r>
              <a:rPr lang="pt-BR" sz="3200" dirty="0" err="1">
                <a:solidFill>
                  <a:srgbClr val="7030A0"/>
                </a:solidFill>
              </a:rPr>
              <a:t>and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others</a:t>
            </a:r>
            <a:r>
              <a:rPr lang="pt-BR" sz="3200" dirty="0">
                <a:solidFill>
                  <a:srgbClr val="7030A0"/>
                </a:solidFill>
              </a:rPr>
              <a:t>.</a:t>
            </a:r>
          </a:p>
          <a:p>
            <a:r>
              <a:rPr lang="pt-BR" sz="3200" dirty="0">
                <a:solidFill>
                  <a:srgbClr val="7030A0"/>
                </a:solidFill>
              </a:rPr>
              <a:t>Other </a:t>
            </a:r>
            <a:r>
              <a:rPr lang="pt-BR" sz="3200" dirty="0" err="1">
                <a:solidFill>
                  <a:srgbClr val="7030A0"/>
                </a:solidFill>
              </a:rPr>
              <a:t>members</a:t>
            </a:r>
            <a:r>
              <a:rPr lang="pt-BR" sz="3200" dirty="0">
                <a:solidFill>
                  <a:srgbClr val="7030A0"/>
                </a:solidFill>
              </a:rPr>
              <a:t>: UFCG, INPE </a:t>
            </a:r>
            <a:r>
              <a:rPr lang="pt-BR" sz="3200" dirty="0" err="1">
                <a:solidFill>
                  <a:srgbClr val="7030A0"/>
                </a:solidFill>
              </a:rPr>
              <a:t>and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others</a:t>
            </a:r>
            <a:r>
              <a:rPr lang="pt-BR" sz="3200" dirty="0">
                <a:solidFill>
                  <a:srgbClr val="7030A0"/>
                </a:solidFill>
              </a:rPr>
              <a:t> (</a:t>
            </a:r>
            <a:r>
              <a:rPr lang="pt-BR" sz="3200" dirty="0" err="1">
                <a:solidFill>
                  <a:srgbClr val="7030A0"/>
                </a:solidFill>
              </a:rPr>
              <a:t>Brazil</a:t>
            </a:r>
            <a:r>
              <a:rPr lang="pt-BR" sz="3200" dirty="0">
                <a:solidFill>
                  <a:srgbClr val="7030A0"/>
                </a:solidFill>
              </a:rPr>
              <a:t>), China (</a:t>
            </a:r>
            <a:r>
              <a:rPr lang="pt-BR" sz="3200" dirty="0" err="1">
                <a:solidFill>
                  <a:srgbClr val="7030A0"/>
                </a:solidFill>
              </a:rPr>
              <a:t>many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Universities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and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companies</a:t>
            </a:r>
            <a:r>
              <a:rPr lang="pt-BR" sz="3200" dirty="0">
                <a:solidFill>
                  <a:srgbClr val="7030A0"/>
                </a:solidFill>
              </a:rPr>
              <a:t>), France, UK, Italy. </a:t>
            </a:r>
          </a:p>
          <a:p>
            <a:r>
              <a:rPr lang="pt-BR" sz="3200" dirty="0">
                <a:solidFill>
                  <a:srgbClr val="7030A0"/>
                </a:solidFill>
              </a:rPr>
              <a:t>Total: more </a:t>
            </a:r>
            <a:r>
              <a:rPr lang="pt-BR" sz="3200" dirty="0" err="1">
                <a:solidFill>
                  <a:srgbClr val="7030A0"/>
                </a:solidFill>
              </a:rPr>
              <a:t>than</a:t>
            </a:r>
            <a:r>
              <a:rPr lang="pt-BR" sz="3200" dirty="0">
                <a:solidFill>
                  <a:srgbClr val="7030A0"/>
                </a:solidFill>
              </a:rPr>
              <a:t> 80 </a:t>
            </a:r>
            <a:r>
              <a:rPr lang="pt-BR" sz="3200" dirty="0" err="1">
                <a:solidFill>
                  <a:srgbClr val="7030A0"/>
                </a:solidFill>
              </a:rPr>
              <a:t>members</a:t>
            </a:r>
            <a:r>
              <a:rPr lang="pt-BR" sz="3200" dirty="0">
                <a:solidFill>
                  <a:srgbClr val="7030A0"/>
                </a:solidFill>
              </a:rPr>
              <a:t> + non </a:t>
            </a:r>
            <a:r>
              <a:rPr lang="pt-BR" sz="3200" dirty="0" err="1">
                <a:solidFill>
                  <a:srgbClr val="7030A0"/>
                </a:solidFill>
              </a:rPr>
              <a:t>scientific</a:t>
            </a:r>
            <a:r>
              <a:rPr lang="pt-BR" sz="3200" dirty="0">
                <a:solidFill>
                  <a:srgbClr val="7030A0"/>
                </a:solidFill>
              </a:rPr>
              <a:t> staff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9434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image33.png" descr="im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73" y="158765"/>
            <a:ext cx="9070426" cy="5942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at is Bingo?"/>
          <p:cNvSpPr txBox="1">
            <a:spLocks noGrp="1"/>
          </p:cNvSpPr>
          <p:nvPr>
            <p:ph type="title"/>
          </p:nvPr>
        </p:nvSpPr>
        <p:spPr>
          <a:xfrm>
            <a:off x="4114800" y="328139"/>
            <a:ext cx="47752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2FF"/>
                </a:solidFill>
                <a:latin typeface="Matura MT Script Capitals"/>
                <a:ea typeface="Matura MT Script Capitals"/>
                <a:cs typeface="Matura MT Script Capitals"/>
                <a:sym typeface="Matura MT Script Capitals"/>
              </a:defRPr>
            </a:lvl1pPr>
          </a:lstStyle>
          <a:p>
            <a:r>
              <a:rPr lang="pt-BR" dirty="0"/>
              <a:t>The </a:t>
            </a:r>
            <a:r>
              <a:rPr lang="pt-BR" dirty="0" err="1"/>
              <a:t>Instrument</a:t>
            </a:r>
            <a:endParaRPr dirty="0"/>
          </a:p>
        </p:txBody>
      </p:sp>
      <p:sp>
        <p:nvSpPr>
          <p:cNvPr id="289" name="50 Horns (1.8 m wide, 4.8 m long)…"/>
          <p:cNvSpPr txBox="1">
            <a:spLocks noGrp="1"/>
          </p:cNvSpPr>
          <p:nvPr>
            <p:ph type="body" idx="1"/>
          </p:nvPr>
        </p:nvSpPr>
        <p:spPr>
          <a:xfrm>
            <a:off x="369651" y="1653702"/>
            <a:ext cx="11264630" cy="52042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i="1">
                <a:solidFill>
                  <a:srgbClr val="FF2600"/>
                </a:solidFill>
              </a:defRPr>
            </a:pPr>
            <a:r>
              <a:rPr lang="pt-BR" sz="3200" dirty="0" err="1"/>
              <a:t>Two</a:t>
            </a:r>
            <a:r>
              <a:rPr lang="pt-BR" sz="3200" dirty="0"/>
              <a:t> </a:t>
            </a:r>
            <a:r>
              <a:rPr lang="pt-BR" sz="3200" dirty="0" err="1"/>
              <a:t>dishes</a:t>
            </a:r>
            <a:r>
              <a:rPr lang="pt-BR" sz="3200" dirty="0"/>
              <a:t> (40 </a:t>
            </a:r>
            <a:r>
              <a:rPr lang="pt-BR" sz="3200" dirty="0" err="1"/>
              <a:t>and</a:t>
            </a:r>
            <a:r>
              <a:rPr lang="pt-BR" sz="3200" dirty="0"/>
              <a:t> 39 </a:t>
            </a:r>
            <a:r>
              <a:rPr lang="pt-BR" sz="3200" dirty="0" err="1"/>
              <a:t>meters</a:t>
            </a:r>
            <a:r>
              <a:rPr lang="pt-BR" sz="3200" dirty="0"/>
              <a:t>)</a:t>
            </a:r>
          </a:p>
          <a:p>
            <a:pPr>
              <a:defRPr i="1">
                <a:solidFill>
                  <a:srgbClr val="FF2600"/>
                </a:solidFill>
              </a:defRPr>
            </a:pPr>
            <a:r>
              <a:rPr lang="pt-BR" sz="3200" dirty="0"/>
              <a:t>28</a:t>
            </a:r>
            <a:r>
              <a:rPr sz="3200" dirty="0"/>
              <a:t> Horns (1.8 m wide, 4.8 m long)</a:t>
            </a:r>
          </a:p>
          <a:p>
            <a:pPr>
              <a:defRPr i="1">
                <a:solidFill>
                  <a:srgbClr val="FF2600"/>
                </a:solidFill>
              </a:defRPr>
            </a:pPr>
            <a:r>
              <a:rPr sz="3200" dirty="0"/>
              <a:t>System Temperature </a:t>
            </a:r>
            <a:r>
              <a:rPr lang="en-US" sz="3200" dirty="0"/>
              <a:t>7</a:t>
            </a:r>
            <a:r>
              <a:rPr sz="3200" dirty="0"/>
              <a:t>0 K (</a:t>
            </a:r>
            <a:r>
              <a:rPr lang="en-US" sz="3200" dirty="0"/>
              <a:t>can we reach 5</a:t>
            </a:r>
            <a:r>
              <a:rPr sz="3200" dirty="0"/>
              <a:t>0K</a:t>
            </a:r>
            <a:r>
              <a:rPr lang="en-US" sz="3200" dirty="0"/>
              <a:t> or even less?</a:t>
            </a:r>
            <a:r>
              <a:rPr sz="3200" dirty="0"/>
              <a:t>)</a:t>
            </a:r>
            <a:endParaRPr lang="pt-BR" sz="3200" dirty="0"/>
          </a:p>
          <a:p>
            <a:pPr>
              <a:defRPr i="1">
                <a:solidFill>
                  <a:srgbClr val="FF2600"/>
                </a:solidFill>
              </a:defRPr>
            </a:pPr>
            <a:r>
              <a:rPr lang="pt-BR" sz="3200" dirty="0" err="1"/>
              <a:t>Simple</a:t>
            </a:r>
            <a:r>
              <a:rPr lang="pt-BR" sz="3200" dirty="0"/>
              <a:t> off </a:t>
            </a:r>
            <a:r>
              <a:rPr lang="pt-BR" sz="3200" dirty="0" err="1"/>
              <a:t>the</a:t>
            </a:r>
            <a:r>
              <a:rPr lang="pt-BR" sz="3200" dirty="0"/>
              <a:t> </a:t>
            </a:r>
            <a:r>
              <a:rPr lang="pt-BR" sz="3200" dirty="0" err="1"/>
              <a:t>shelf</a:t>
            </a:r>
            <a:r>
              <a:rPr lang="pt-BR" sz="3200" dirty="0"/>
              <a:t> </a:t>
            </a:r>
            <a:r>
              <a:rPr lang="pt-BR" sz="3200" dirty="0" err="1"/>
              <a:t>electronics</a:t>
            </a:r>
            <a:r>
              <a:rPr lang="pt-BR" sz="3200" dirty="0"/>
              <a:t> in </a:t>
            </a:r>
            <a:r>
              <a:rPr lang="pt-BR" sz="3200" dirty="0" err="1"/>
              <a:t>phase</a:t>
            </a:r>
            <a:r>
              <a:rPr lang="pt-BR" sz="3200" dirty="0"/>
              <a:t> 1</a:t>
            </a:r>
          </a:p>
          <a:p>
            <a:pPr>
              <a:defRPr i="1">
                <a:solidFill>
                  <a:srgbClr val="FF2600"/>
                </a:solidFill>
              </a:defRPr>
            </a:pPr>
            <a:r>
              <a:rPr lang="pt-BR" sz="3200" dirty="0" err="1"/>
              <a:t>Phased</a:t>
            </a:r>
            <a:r>
              <a:rPr lang="pt-BR" sz="3200" dirty="0"/>
              <a:t> </a:t>
            </a:r>
            <a:r>
              <a:rPr lang="pt-BR" sz="3200" dirty="0" err="1"/>
              <a:t>arrays</a:t>
            </a:r>
            <a:r>
              <a:rPr lang="pt-BR" sz="3200" dirty="0"/>
              <a:t> in Abdus Project</a:t>
            </a:r>
            <a:endParaRPr sz="3200" dirty="0"/>
          </a:p>
          <a:p>
            <a:pPr>
              <a:defRPr i="1">
                <a:solidFill>
                  <a:srgbClr val="FF2600"/>
                </a:solidFill>
              </a:defRPr>
            </a:pPr>
            <a:r>
              <a:rPr sz="3200" dirty="0"/>
              <a:t>Site </a:t>
            </a:r>
            <a:r>
              <a:rPr lang="pt-BR" sz="3200" dirty="0" err="1"/>
              <a:t>at</a:t>
            </a:r>
            <a:r>
              <a:rPr sz="3200" dirty="0"/>
              <a:t> “Serra do Urubu” (Vulture heights) in </a:t>
            </a:r>
            <a:r>
              <a:rPr sz="3200" dirty="0" err="1"/>
              <a:t>Paraíba</a:t>
            </a:r>
            <a:r>
              <a:rPr sz="3200" dirty="0"/>
              <a:t>, Brazil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F8AA7-4E25-994F-72BD-D7D2614C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400" y="2729706"/>
            <a:ext cx="3155950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The Site</a:t>
            </a:r>
          </a:p>
        </p:txBody>
      </p:sp>
    </p:spTree>
    <p:extLst>
      <p:ext uri="{BB962C8B-B14F-4D97-AF65-F5344CB8AC3E}">
        <p14:creationId xmlns:p14="http://schemas.microsoft.com/office/powerpoint/2010/main" val="30763572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D4AC0-1A75-2651-38DB-CD058968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Site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3EC3B6-900C-3BE7-D653-50C07BEA2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Clean sites in South </a:t>
            </a:r>
            <a:r>
              <a:rPr lang="pt-BR" dirty="0" err="1"/>
              <a:t>America</a:t>
            </a:r>
            <a:endParaRPr lang="pt-BR" dirty="0"/>
          </a:p>
        </p:txBody>
      </p:sp>
      <p:pic>
        <p:nvPicPr>
          <p:cNvPr id="5" name="Imagem 4" descr="Tela de computador com texto preto sobre fundo verde&#10;&#10;Descrição gerada automaticamente com confiança média">
            <a:extLst>
              <a:ext uri="{FF2B5EF4-FFF2-40B4-BE49-F238E27FC236}">
                <a16:creationId xmlns:a16="http://schemas.microsoft.com/office/drawing/2014/main" id="{8091AADA-6CDC-FCC0-9F69-19AADBFD2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9659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6B9C4-5AFE-CECA-D3CF-04296447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D7627-C32C-CA6D-61BB-0487669B4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Campo com flores amarelas">
            <a:extLst>
              <a:ext uri="{FF2B5EF4-FFF2-40B4-BE49-F238E27FC236}">
                <a16:creationId xmlns:a16="http://schemas.microsoft.com/office/drawing/2014/main" id="{26F8E1F9-975B-73D2-7232-E64DA7358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12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Urubu (Vulture), Paraíba"/>
          <p:cNvSpPr txBox="1">
            <a:spLocks noGrp="1"/>
          </p:cNvSpPr>
          <p:nvPr>
            <p:ph type="title"/>
          </p:nvPr>
        </p:nvSpPr>
        <p:spPr>
          <a:xfrm>
            <a:off x="2269564" y="485588"/>
            <a:ext cx="7983071" cy="762001"/>
          </a:xfrm>
          <a:prstGeom prst="rect">
            <a:avLst/>
          </a:prstGeom>
        </p:spPr>
        <p:txBody>
          <a:bodyPr/>
          <a:lstStyle>
            <a:lvl1pPr defTabSz="452627">
              <a:defRPr sz="4356"/>
            </a:lvl1pPr>
          </a:lstStyle>
          <a:p>
            <a:r>
              <a:rPr dirty="0"/>
              <a:t>Urubu (Vulture</a:t>
            </a:r>
            <a:r>
              <a:rPr lang="pt-BR" dirty="0"/>
              <a:t> </a:t>
            </a:r>
            <a:r>
              <a:rPr lang="pt-BR" dirty="0" err="1"/>
              <a:t>heights</a:t>
            </a:r>
            <a:r>
              <a:rPr dirty="0"/>
              <a:t>), </a:t>
            </a:r>
            <a:r>
              <a:rPr dirty="0" err="1"/>
              <a:t>Paraíba</a:t>
            </a:r>
            <a:endParaRPr dirty="0"/>
          </a:p>
        </p:txBody>
      </p:sp>
      <p:sp>
        <p:nvSpPr>
          <p:cNvPr id="3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952176" y="6404293"/>
            <a:ext cx="258624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332" name="image45.png" descr="im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63" y="1587874"/>
            <a:ext cx="8011460" cy="45779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953951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Motivations for BINGO"/>
          <p:cNvSpPr txBox="1"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</p:spPr>
        <p:txBody>
          <a:bodyPr/>
          <a:lstStyle>
            <a:lvl1pPr algn="l">
              <a:defRPr sz="4000">
                <a:solidFill>
                  <a:srgbClr val="0433FF"/>
                </a:solidFill>
                <a:latin typeface="Lucida Calligraphy"/>
                <a:ea typeface="Lucida Calligraphy"/>
                <a:cs typeface="Lucida Calligraphy"/>
                <a:sym typeface="Lucida Calligraphy"/>
              </a:defRPr>
            </a:lvl1pPr>
          </a:lstStyle>
          <a:p>
            <a:r>
              <a:t>      Motivations for BINGO</a:t>
            </a:r>
          </a:p>
        </p:txBody>
      </p:sp>
      <p:sp>
        <p:nvSpPr>
          <p:cNvPr id="292" name="HI intensity mapping to measure BAO…"/>
          <p:cNvSpPr txBox="1">
            <a:spLocks noGrp="1"/>
          </p:cNvSpPr>
          <p:nvPr>
            <p:ph type="body" idx="1"/>
          </p:nvPr>
        </p:nvSpPr>
        <p:spPr>
          <a:xfrm>
            <a:off x="1615628" y="2157412"/>
            <a:ext cx="9738172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HI intensity mapping to measure BAO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Structure formation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Dark Sector properties (last half history of the Universe)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Static telescope, excellent for looking after transient phenomena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Fast astrophysical phenomena:</a:t>
            </a:r>
          </a:p>
          <a:p>
            <a:pPr marL="342899" indent="-342899">
              <a:defRPr sz="2900">
                <a:solidFill>
                  <a:srgbClr val="D31519"/>
                </a:solidFill>
              </a:defRPr>
            </a:pPr>
            <a:r>
              <a:rPr sz="3200" dirty="0"/>
              <a:t>Pulsar properties</a:t>
            </a:r>
          </a:p>
          <a:p>
            <a:pPr>
              <a:defRPr>
                <a:solidFill>
                  <a:srgbClr val="D316CE"/>
                </a:solidFill>
              </a:defRPr>
            </a:pPr>
            <a:r>
              <a:rPr sz="3200" dirty="0"/>
              <a:t>Fast Radio Bursts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Body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8" name="image39.png" descr="im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-79635"/>
            <a:ext cx="8229600" cy="7017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Body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Imagem 2" descr="Gráfico&#10;&#10;Descrição gerada automaticamente com confiança baixa">
            <a:extLst>
              <a:ext uri="{FF2B5EF4-FFF2-40B4-BE49-F238E27FC236}">
                <a16:creationId xmlns:a16="http://schemas.microsoft.com/office/drawing/2014/main" id="{00C8F5EA-F4EA-16C1-F0DA-51EEED25D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82"/>
            <a:ext cx="12192000" cy="66132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Body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0" name="image47.png" descr="im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92" y="-336550"/>
            <a:ext cx="8704162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12EF6-691F-6AD3-A400-3BB462C5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Support</a:t>
            </a:r>
            <a:endParaRPr lang="en-US" sz="4800" dirty="0">
              <a:solidFill>
                <a:srgbClr val="FF0000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B67088-66C7-A5F0-D69C-D580F3189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FAPESP</a:t>
            </a:r>
          </a:p>
          <a:p>
            <a:r>
              <a:rPr lang="pt-BR" dirty="0" err="1">
                <a:latin typeface="Harlow Solid Italic" panose="04030604020F02020D02" pitchFamily="82" charset="0"/>
              </a:rPr>
              <a:t>Paraiba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Government</a:t>
            </a:r>
            <a:endParaRPr lang="pt-BR" dirty="0">
              <a:latin typeface="Harlow Solid Italic" panose="04030604020F02020D02" pitchFamily="82" charset="0"/>
            </a:endParaRPr>
          </a:p>
          <a:p>
            <a:r>
              <a:rPr lang="pt-BR" dirty="0">
                <a:latin typeface="Harlow Solid Italic" panose="04030604020F02020D02" pitchFamily="82" charset="0"/>
              </a:rPr>
              <a:t>FINEP</a:t>
            </a:r>
          </a:p>
          <a:p>
            <a:r>
              <a:rPr lang="pt-BR" dirty="0">
                <a:latin typeface="Harlow Solid Italic" panose="04030604020F02020D02" pitchFamily="82" charset="0"/>
              </a:rPr>
              <a:t>MCTI</a:t>
            </a:r>
          </a:p>
          <a:p>
            <a:r>
              <a:rPr lang="pt-BR" dirty="0">
                <a:latin typeface="Harlow Solid Italic" panose="04030604020F02020D02" pitchFamily="82" charset="0"/>
              </a:rPr>
              <a:t>Chinese </a:t>
            </a:r>
            <a:r>
              <a:rPr lang="pt-BR" dirty="0" err="1">
                <a:latin typeface="Harlow Solid Italic" panose="04030604020F02020D02" pitchFamily="82" charset="0"/>
              </a:rPr>
              <a:t>Government</a:t>
            </a:r>
            <a:endParaRPr lang="pt-BR" dirty="0">
              <a:latin typeface="Harlow Solid Italic" panose="04030604020F02020D02" pitchFamily="82" charset="0"/>
            </a:endParaRPr>
          </a:p>
          <a:p>
            <a:r>
              <a:rPr lang="pt-BR" dirty="0" err="1">
                <a:latin typeface="Harlow Solid Italic" panose="04030604020F02020D02" pitchFamily="82" charset="0"/>
              </a:rPr>
              <a:t>Others</a:t>
            </a:r>
            <a:endParaRPr lang="en-US" dirty="0"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7548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941A2-A596-42AB-1B29-1C94E19A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600" y="1816100"/>
            <a:ext cx="8178800" cy="3225800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FF0000"/>
                </a:solidFill>
                <a:latin typeface="Algerian" panose="04020705040A02060702" pitchFamily="82" charset="0"/>
              </a:rPr>
              <a:t>The </a:t>
            </a:r>
            <a:r>
              <a:rPr lang="pt-BR" sz="6000" dirty="0" err="1">
                <a:solidFill>
                  <a:srgbClr val="FF0000"/>
                </a:solidFill>
                <a:latin typeface="Algerian" panose="04020705040A02060702" pitchFamily="82" charset="0"/>
              </a:rPr>
              <a:t>various</a:t>
            </a:r>
            <a:r>
              <a:rPr lang="pt-BR" sz="6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6000" dirty="0" err="1">
                <a:solidFill>
                  <a:srgbClr val="FF0000"/>
                </a:solidFill>
                <a:latin typeface="Algerian" panose="04020705040A02060702" pitchFamily="82" charset="0"/>
              </a:rPr>
              <a:t>stages</a:t>
            </a:r>
            <a:endParaRPr lang="pt-BR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5981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D0C02F-79F2-827A-6292-AF8B4E574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Stage 0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1CB1B3-64C8-86C2-95D5-A19E97D19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The Instrument:</a:t>
            </a:r>
          </a:p>
          <a:p>
            <a:r>
              <a:rPr lang="en-US" sz="2200"/>
              <a:t>Horns (basically done)</a:t>
            </a:r>
          </a:p>
          <a:p>
            <a:r>
              <a:rPr lang="en-US" sz="2200"/>
              <a:t>Receiver (already projected, now in series)</a:t>
            </a:r>
          </a:p>
          <a:p>
            <a:endParaRPr lang="en-US" sz="2200"/>
          </a:p>
        </p:txBody>
      </p:sp>
      <p:pic>
        <p:nvPicPr>
          <p:cNvPr id="7" name="Imagem 6" descr="Uma imagem contendo no interior, edifício, metal, em pé">
            <a:extLst>
              <a:ext uri="{FF2B5EF4-FFF2-40B4-BE49-F238E27FC236}">
                <a16:creationId xmlns:a16="http://schemas.microsoft.com/office/drawing/2014/main" id="{B8EC61C4-55ED-C87F-EE54-F32CA1C35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52" y="325369"/>
            <a:ext cx="5903412" cy="3320669"/>
          </a:xfrm>
          <a:prstGeom prst="rect">
            <a:avLst/>
          </a:prstGeom>
        </p:spPr>
      </p:pic>
      <p:pic>
        <p:nvPicPr>
          <p:cNvPr id="9" name="Imagem 8" descr="Uma imagem contendo no interior, mesa&#10;&#10;Descrição gerada automaticamente">
            <a:extLst>
              <a:ext uri="{FF2B5EF4-FFF2-40B4-BE49-F238E27FC236}">
                <a16:creationId xmlns:a16="http://schemas.microsoft.com/office/drawing/2014/main" id="{810D7D90-EE5B-726C-10C2-1E42942BB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40" y="3971407"/>
            <a:ext cx="5903412" cy="26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255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6398AC-6242-EED3-49FB-BBE1481A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Stage 1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45483-ACA1-A038-7183-6B7D0E9B8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Raw data</a:t>
            </a:r>
          </a:p>
          <a:p>
            <a:r>
              <a:rPr lang="en-US" sz="2200"/>
              <a:t>FRB´s</a:t>
            </a:r>
          </a:p>
          <a:p>
            <a:r>
              <a:rPr lang="en-US" sz="2200"/>
              <a:t>Outriggers (Uiapuru in Campina Grande University campus, Paraiba)</a:t>
            </a:r>
          </a:p>
          <a:p>
            <a:endParaRPr lang="en-US" sz="2200"/>
          </a:p>
        </p:txBody>
      </p:sp>
      <p:pic>
        <p:nvPicPr>
          <p:cNvPr id="5" name="Imagem 4" descr="Uma imagem contendo ao ar livre, edifício, grama, terra">
            <a:extLst>
              <a:ext uri="{FF2B5EF4-FFF2-40B4-BE49-F238E27FC236}">
                <a16:creationId xmlns:a16="http://schemas.microsoft.com/office/drawing/2014/main" id="{6721A9D3-0667-A4EF-1310-5BDB0726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 r="-1" b="1958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84954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4CCFEE-78C3-492E-93EB-649F7548F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5B556E-6202-AC80-9A11-179A0566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21034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20C4E4-A4D6-8053-2BBC-7132B0F98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647949"/>
            <a:ext cx="3816096" cy="35290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Component Separation</a:t>
            </a:r>
          </a:p>
          <a:p>
            <a:r>
              <a:rPr lang="en-US" sz="2000" dirty="0"/>
              <a:t>Noise analysis</a:t>
            </a:r>
          </a:p>
          <a:p>
            <a:r>
              <a:rPr lang="en-US" sz="2000" dirty="0" err="1"/>
              <a:t>Bispectrum</a:t>
            </a:r>
            <a:endParaRPr lang="en-US" sz="2000" dirty="0"/>
          </a:p>
        </p:txBody>
      </p:sp>
      <p:pic>
        <p:nvPicPr>
          <p:cNvPr id="9" name="Imagem 8" descr="Uma imagem contendo Forma&#10;&#10;Descrição gerada automaticamente">
            <a:extLst>
              <a:ext uri="{FF2B5EF4-FFF2-40B4-BE49-F238E27FC236}">
                <a16:creationId xmlns:a16="http://schemas.microsoft.com/office/drawing/2014/main" id="{6E7EF9C8-1ABB-3F06-1963-59528FDEB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r="11607" b="3"/>
          <a:stretch/>
        </p:blipFill>
        <p:spPr>
          <a:xfrm>
            <a:off x="4726375" y="-3"/>
            <a:ext cx="4228635" cy="3694372"/>
          </a:xfrm>
          <a:custGeom>
            <a:avLst/>
            <a:gdLst/>
            <a:ahLst/>
            <a:cxnLst/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</p:pic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7883EB15-8379-3B13-CAED-CD00149BF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 r="23678" b="3"/>
          <a:stretch/>
        </p:blipFill>
        <p:spPr>
          <a:xfrm>
            <a:off x="9082588" y="-3"/>
            <a:ext cx="3109415" cy="3694372"/>
          </a:xfrm>
          <a:prstGeom prst="rect">
            <a:avLst/>
          </a:prstGeom>
        </p:spPr>
      </p:pic>
      <p:pic>
        <p:nvPicPr>
          <p:cNvPr id="5" name="Imagem 4" descr="Gráfico&#10;&#10;Descrição gerada automaticamente com confiança baixa">
            <a:extLst>
              <a:ext uri="{FF2B5EF4-FFF2-40B4-BE49-F238E27FC236}">
                <a16:creationId xmlns:a16="http://schemas.microsoft.com/office/drawing/2014/main" id="{7A7F2BD5-40E9-9D8F-C60D-0BE364878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r="17415" b="3"/>
          <a:stretch/>
        </p:blipFill>
        <p:spPr>
          <a:xfrm>
            <a:off x="4726725" y="3802960"/>
            <a:ext cx="4228282" cy="3055043"/>
          </a:xfrm>
          <a:custGeom>
            <a:avLst/>
            <a:gdLst/>
            <a:ahLst/>
            <a:cxnLst/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11" name="Imagem 10" descr="Uma imagem contendo Forma&#10;&#10;Descrição gerada automaticamente">
            <a:extLst>
              <a:ext uri="{FF2B5EF4-FFF2-40B4-BE49-F238E27FC236}">
                <a16:creationId xmlns:a16="http://schemas.microsoft.com/office/drawing/2014/main" id="{8D38B769-610D-149D-CB23-FBAC142EA3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r="16739" b="-5"/>
          <a:stretch/>
        </p:blipFill>
        <p:spPr>
          <a:xfrm>
            <a:off x="9082585" y="3802960"/>
            <a:ext cx="3109415" cy="30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6783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0CC0B-5D79-0FF5-77C2-838830C7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276225"/>
            <a:ext cx="2997200" cy="1325563"/>
          </a:xfrm>
        </p:spPr>
        <p:txBody>
          <a:bodyPr>
            <a:noAutofit/>
          </a:bodyPr>
          <a:lstStyle/>
          <a:p>
            <a:r>
              <a:rPr lang="pt-BR" sz="5400" dirty="0" err="1">
                <a:solidFill>
                  <a:srgbClr val="FF0000"/>
                </a:solidFill>
                <a:latin typeface="Algerian" panose="04020705040A02060702" pitchFamily="82" charset="0"/>
              </a:rPr>
              <a:t>Stage</a:t>
            </a:r>
            <a:r>
              <a:rPr lang="pt-BR" sz="5400" dirty="0">
                <a:solidFill>
                  <a:srgbClr val="FF0000"/>
                </a:solidFill>
                <a:latin typeface="Algerian" panose="04020705040A02060702" pitchFamily="82" charset="0"/>
              </a:rPr>
              <a:t> 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C9129A-A831-F7D1-3315-AEEA28671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Mocks</a:t>
            </a:r>
            <a:endParaRPr lang="pt-BR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9BAA1F4E-8C3D-0A5D-3050-0A4A683B6C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231650"/>
              </p:ext>
            </p:extLst>
          </p:nvPr>
        </p:nvGraphicFramePr>
        <p:xfrm>
          <a:off x="0" y="4791075"/>
          <a:ext cx="292735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Acrobat Document" r:id="rId3" imgW="2927264" imgH="2196938" progId="AcroExch.Document.DC">
                  <p:embed/>
                </p:oleObj>
              </mc:Choice>
              <mc:Fallback>
                <p:oleObj name="Acrobat Document" r:id="rId3" imgW="2927264" imgH="2196938" progId="AcroExch.Document.DC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9BAA1F4E-8C3D-0A5D-3050-0A4A683B6C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791075"/>
                        <a:ext cx="292735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7F0035C3-3A1D-8303-9C76-D7D59AE86D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643606"/>
              </p:ext>
            </p:extLst>
          </p:nvPr>
        </p:nvGraphicFramePr>
        <p:xfrm>
          <a:off x="2749550" y="4891322"/>
          <a:ext cx="2495550" cy="187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Acrobat Document" r:id="rId5" imgW="2927264" imgH="2196938" progId="AcroExch.Document.DC">
                  <p:embed/>
                </p:oleObj>
              </mc:Choice>
              <mc:Fallback>
                <p:oleObj name="Acrobat Document" r:id="rId5" imgW="2927264" imgH="2196938" progId="AcroExch.Document.DC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7F0035C3-3A1D-8303-9C76-D7D59AE86D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9550" y="4891322"/>
                        <a:ext cx="2495550" cy="1873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373E2D8-B75F-9FF3-635A-9E75201CC0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678974"/>
              </p:ext>
            </p:extLst>
          </p:nvPr>
        </p:nvGraphicFramePr>
        <p:xfrm>
          <a:off x="6010275" y="4500563"/>
          <a:ext cx="292735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Acrobat Document" r:id="rId7" imgW="2927264" imgH="2196938" progId="AcroExch.Document.DC">
                  <p:embed/>
                </p:oleObj>
              </mc:Choice>
              <mc:Fallback>
                <p:oleObj name="Acrobat Document" r:id="rId7" imgW="2927264" imgH="2196938" progId="AcroExch.Document.DC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E373E2D8-B75F-9FF3-635A-9E75201CC0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0275" y="4500563"/>
                        <a:ext cx="292735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2420CDAC-9E47-4485-9802-E1857E832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346866"/>
              </p:ext>
            </p:extLst>
          </p:nvPr>
        </p:nvGraphicFramePr>
        <p:xfrm>
          <a:off x="3029744" y="1900782"/>
          <a:ext cx="1935162" cy="213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Acrobat Document" r:id="rId9" imgW="1371501" imgH="1511138" progId="AcroExch.Document.DC">
                  <p:embed/>
                </p:oleObj>
              </mc:Choice>
              <mc:Fallback>
                <p:oleObj name="Acrobat Document" r:id="rId9" imgW="1371501" imgH="1511138" progId="AcroExch.Document.DC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2420CDAC-9E47-4485-9802-E1857E832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29744" y="1900782"/>
                        <a:ext cx="1935162" cy="213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48D991E-3836-90C5-E7C3-F55A34D78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837939"/>
              </p:ext>
            </p:extLst>
          </p:nvPr>
        </p:nvGraphicFramePr>
        <p:xfrm>
          <a:off x="8887618" y="1653097"/>
          <a:ext cx="2719388" cy="2041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Acrobat Document" r:id="rId11" imgW="2927264" imgH="2196938" progId="AcroExch.Document.DC">
                  <p:embed/>
                </p:oleObj>
              </mc:Choice>
              <mc:Fallback>
                <p:oleObj name="Acrobat Document" r:id="rId11" imgW="2927264" imgH="2196938" progId="AcroExch.Document.DC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648D991E-3836-90C5-E7C3-F55A34D784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87618" y="1653097"/>
                        <a:ext cx="2719388" cy="2041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77CD02C7-9502-9199-D419-313402690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733505"/>
              </p:ext>
            </p:extLst>
          </p:nvPr>
        </p:nvGraphicFramePr>
        <p:xfrm>
          <a:off x="6010275" y="1742282"/>
          <a:ext cx="2099182" cy="231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Acrobat Document" r:id="rId13" imgW="1371501" imgH="1511138" progId="AcroExch.Document.DC">
                  <p:embed/>
                </p:oleObj>
              </mc:Choice>
              <mc:Fallback>
                <p:oleObj name="Acrobat Document" r:id="rId13" imgW="1371501" imgH="1511138" progId="AcroExch.Document.DC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77CD02C7-9502-9199-D419-3134026905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0275" y="1742282"/>
                        <a:ext cx="2099182" cy="2312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33850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8B61BD-0EE1-4D29-B894-126CD61C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C14DD5-C584-4158-BF76-ECE3C6DB4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947992 w 12192000"/>
              <a:gd name="connsiteY0" fmla="*/ 2457985 h 6858000"/>
              <a:gd name="connsiteX1" fmla="*/ 5926156 w 12192000"/>
              <a:gd name="connsiteY1" fmla="*/ 2472983 h 6858000"/>
              <a:gd name="connsiteX2" fmla="*/ 6047792 w 12192000"/>
              <a:gd name="connsiteY2" fmla="*/ 2529213 h 6858000"/>
              <a:gd name="connsiteX3" fmla="*/ 5857576 w 12192000"/>
              <a:gd name="connsiteY3" fmla="*/ 2499619 h 6858000"/>
              <a:gd name="connsiteX4" fmla="*/ 5854328 w 12192000"/>
              <a:gd name="connsiteY4" fmla="*/ 2518740 h 6858000"/>
              <a:gd name="connsiteX5" fmla="*/ 6070351 w 12192000"/>
              <a:gd name="connsiteY5" fmla="*/ 2591134 h 6858000"/>
              <a:gd name="connsiteX6" fmla="*/ 6051040 w 12192000"/>
              <a:gd name="connsiteY6" fmla="*/ 2602290 h 6858000"/>
              <a:gd name="connsiteX7" fmla="*/ 5936261 w 12192000"/>
              <a:gd name="connsiteY7" fmla="*/ 2574288 h 6858000"/>
              <a:gd name="connsiteX8" fmla="*/ 5913160 w 12192000"/>
              <a:gd name="connsiteY8" fmla="*/ 2581573 h 6858000"/>
              <a:gd name="connsiteX9" fmla="*/ 5924531 w 12192000"/>
              <a:gd name="connsiteY9" fmla="*/ 2615492 h 6858000"/>
              <a:gd name="connsiteX10" fmla="*/ 5974341 w 12192000"/>
              <a:gd name="connsiteY10" fmla="*/ 2628696 h 6858000"/>
              <a:gd name="connsiteX11" fmla="*/ 6051944 w 12192000"/>
              <a:gd name="connsiteY11" fmla="*/ 2708377 h 6858000"/>
              <a:gd name="connsiteX12" fmla="*/ 5934457 w 12192000"/>
              <a:gd name="connsiteY12" fmla="*/ 2698814 h 6858000"/>
              <a:gd name="connsiteX13" fmla="*/ 5913702 w 12192000"/>
              <a:gd name="connsiteY13" fmla="*/ 2718165 h 6858000"/>
              <a:gd name="connsiteX14" fmla="*/ 5905761 w 12192000"/>
              <a:gd name="connsiteY14" fmla="*/ 2743207 h 6858000"/>
              <a:gd name="connsiteX15" fmla="*/ 5860282 w 12192000"/>
              <a:gd name="connsiteY15" fmla="*/ 2763923 h 6858000"/>
              <a:gd name="connsiteX16" fmla="*/ 5931750 w 12192000"/>
              <a:gd name="connsiteY16" fmla="*/ 2787144 h 6858000"/>
              <a:gd name="connsiteX17" fmla="*/ 5855409 w 12192000"/>
              <a:gd name="connsiteY17" fmla="*/ 2787144 h 6858000"/>
              <a:gd name="connsiteX18" fmla="*/ 5767701 w 12192000"/>
              <a:gd name="connsiteY18" fmla="*/ 2771209 h 6858000"/>
              <a:gd name="connsiteX19" fmla="*/ 5674216 w 12192000"/>
              <a:gd name="connsiteY19" fmla="*/ 2776216 h 6858000"/>
              <a:gd name="connsiteX20" fmla="*/ 5487249 w 12192000"/>
              <a:gd name="connsiteY20" fmla="*/ 2746850 h 6858000"/>
              <a:gd name="connsiteX21" fmla="*/ 5398276 w 12192000"/>
              <a:gd name="connsiteY21" fmla="*/ 2748898 h 6858000"/>
              <a:gd name="connsiteX22" fmla="*/ 5892947 w 12192000"/>
              <a:gd name="connsiteY22" fmla="*/ 2946502 h 6858000"/>
              <a:gd name="connsiteX23" fmla="*/ 5867682 w 12192000"/>
              <a:gd name="connsiteY23" fmla="*/ 2989983 h 6858000"/>
              <a:gd name="connsiteX24" fmla="*/ 5971273 w 12192000"/>
              <a:gd name="connsiteY24" fmla="*/ 3037335 h 6858000"/>
              <a:gd name="connsiteX25" fmla="*/ 5996719 w 12192000"/>
              <a:gd name="connsiteY25" fmla="*/ 3084231 h 6858000"/>
              <a:gd name="connsiteX26" fmla="*/ 5964776 w 12192000"/>
              <a:gd name="connsiteY26" fmla="*/ 3080134 h 6858000"/>
              <a:gd name="connsiteX27" fmla="*/ 5937344 w 12192000"/>
              <a:gd name="connsiteY27" fmla="*/ 3089012 h 6858000"/>
              <a:gd name="connsiteX28" fmla="*/ 5948713 w 12192000"/>
              <a:gd name="connsiteY28" fmla="*/ 3148657 h 6858000"/>
              <a:gd name="connsiteX29" fmla="*/ 6095075 w 12192000"/>
              <a:gd name="connsiteY29" fmla="*/ 3225605 h 6858000"/>
              <a:gd name="connsiteX30" fmla="*/ 6108249 w 12192000"/>
              <a:gd name="connsiteY30" fmla="*/ 3250646 h 6858000"/>
              <a:gd name="connsiteX31" fmla="*/ 6090744 w 12192000"/>
              <a:gd name="connsiteY31" fmla="*/ 3268403 h 6858000"/>
              <a:gd name="connsiteX32" fmla="*/ 6043461 w 12192000"/>
              <a:gd name="connsiteY32" fmla="*/ 3277509 h 6858000"/>
              <a:gd name="connsiteX33" fmla="*/ 6109692 w 12192000"/>
              <a:gd name="connsiteY33" fmla="*/ 3362879 h 6858000"/>
              <a:gd name="connsiteX34" fmla="*/ 6133877 w 12192000"/>
              <a:gd name="connsiteY34" fmla="*/ 3386554 h 6858000"/>
              <a:gd name="connsiteX35" fmla="*/ 6175205 w 12192000"/>
              <a:gd name="connsiteY35" fmla="*/ 3423208 h 6858000"/>
              <a:gd name="connsiteX36" fmla="*/ 6175926 w 12192000"/>
              <a:gd name="connsiteY36" fmla="*/ 3434363 h 6858000"/>
              <a:gd name="connsiteX37" fmla="*/ 6119620 w 12192000"/>
              <a:gd name="connsiteY37" fmla="*/ 3473747 h 6858000"/>
              <a:gd name="connsiteX38" fmla="*/ 6018015 w 12192000"/>
              <a:gd name="connsiteY38" fmla="*/ 3463046 h 6858000"/>
              <a:gd name="connsiteX39" fmla="*/ 6168166 w 12192000"/>
              <a:gd name="connsiteY39" fmla="*/ 3521781 h 6858000"/>
              <a:gd name="connsiteX40" fmla="*/ 5682157 w 12192000"/>
              <a:gd name="connsiteY40" fmla="*/ 3381775 h 6858000"/>
              <a:gd name="connsiteX41" fmla="*/ 5713198 w 12192000"/>
              <a:gd name="connsiteY41" fmla="*/ 3418426 h 6858000"/>
              <a:gd name="connsiteX42" fmla="*/ 5883202 w 12192000"/>
              <a:gd name="connsiteY42" fmla="*/ 3514950 h 6858000"/>
              <a:gd name="connsiteX43" fmla="*/ 5931387 w 12192000"/>
              <a:gd name="connsiteY43" fmla="*/ 3575508 h 6858000"/>
              <a:gd name="connsiteX44" fmla="*/ 5981919 w 12192000"/>
              <a:gd name="connsiteY44" fmla="*/ 3608971 h 6858000"/>
              <a:gd name="connsiteX45" fmla="*/ 6052845 w 12192000"/>
              <a:gd name="connsiteY45" fmla="*/ 3608290 h 6858000"/>
              <a:gd name="connsiteX46" fmla="*/ 6103196 w 12192000"/>
              <a:gd name="connsiteY46" fmla="*/ 3659739 h 6858000"/>
              <a:gd name="connsiteX47" fmla="*/ 6050680 w 12192000"/>
              <a:gd name="connsiteY47" fmla="*/ 3670666 h 6858000"/>
              <a:gd name="connsiteX48" fmla="*/ 5989139 w 12192000"/>
              <a:gd name="connsiteY48" fmla="*/ 3662243 h 6858000"/>
              <a:gd name="connsiteX49" fmla="*/ 5856311 w 12192000"/>
              <a:gd name="connsiteY49" fmla="*/ 3664973 h 6858000"/>
              <a:gd name="connsiteX50" fmla="*/ 5780153 w 12192000"/>
              <a:gd name="connsiteY50" fmla="*/ 3674991 h 6858000"/>
              <a:gd name="connsiteX51" fmla="*/ 5605096 w 12192000"/>
              <a:gd name="connsiteY51" fmla="*/ 3657917 h 6858000"/>
              <a:gd name="connsiteX52" fmla="*/ 5615384 w 12192000"/>
              <a:gd name="connsiteY52" fmla="*/ 3701627 h 6858000"/>
              <a:gd name="connsiteX53" fmla="*/ 5608886 w 12192000"/>
              <a:gd name="connsiteY53" fmla="*/ 3739645 h 6858000"/>
              <a:gd name="connsiteX54" fmla="*/ 5606359 w 12192000"/>
              <a:gd name="connsiteY54" fmla="*/ 3822284 h 6858000"/>
              <a:gd name="connsiteX55" fmla="*/ 5607984 w 12192000"/>
              <a:gd name="connsiteY55" fmla="*/ 3835716 h 6858000"/>
              <a:gd name="connsiteX56" fmla="*/ 5568822 w 12192000"/>
              <a:gd name="connsiteY56" fmla="*/ 3844366 h 6858000"/>
              <a:gd name="connsiteX57" fmla="*/ 5802171 w 12192000"/>
              <a:gd name="connsiteY57" fmla="*/ 4016244 h 6858000"/>
              <a:gd name="connsiteX58" fmla="*/ 5646244 w 12192000"/>
              <a:gd name="connsiteY58" fmla="*/ 3972534 h 6858000"/>
              <a:gd name="connsiteX59" fmla="*/ 5625129 w 12192000"/>
              <a:gd name="connsiteY59" fmla="*/ 4044701 h 6858000"/>
              <a:gd name="connsiteX60" fmla="*/ 5698400 w 12192000"/>
              <a:gd name="connsiteY60" fmla="*/ 4108899 h 6858000"/>
              <a:gd name="connsiteX61" fmla="*/ 5725470 w 12192000"/>
              <a:gd name="connsiteY61" fmla="*/ 4235930 h 6858000"/>
              <a:gd name="connsiteX62" fmla="*/ 5712295 w 12192000"/>
              <a:gd name="connsiteY62" fmla="*/ 4352032 h 6858000"/>
              <a:gd name="connsiteX63" fmla="*/ 5680894 w 12192000"/>
              <a:gd name="connsiteY63" fmla="*/ 4388911 h 6858000"/>
              <a:gd name="connsiteX64" fmla="*/ 5635415 w 12192000"/>
              <a:gd name="connsiteY64" fmla="*/ 4455158 h 6858000"/>
              <a:gd name="connsiteX65" fmla="*/ 5607263 w 12192000"/>
              <a:gd name="connsiteY65" fmla="*/ 4496136 h 6858000"/>
              <a:gd name="connsiteX66" fmla="*/ 5509446 w 12192000"/>
              <a:gd name="connsiteY66" fmla="*/ 4480201 h 6858000"/>
              <a:gd name="connsiteX67" fmla="*/ 5639928 w 12192000"/>
              <a:gd name="connsiteY67" fmla="*/ 4584239 h 6858000"/>
              <a:gd name="connsiteX68" fmla="*/ 5534171 w 12192000"/>
              <a:gd name="connsiteY68" fmla="*/ 4571262 h 6858000"/>
              <a:gd name="connsiteX69" fmla="*/ 5499701 w 12192000"/>
              <a:gd name="connsiteY69" fmla="*/ 4578547 h 6858000"/>
              <a:gd name="connsiteX70" fmla="*/ 5519373 w 12192000"/>
              <a:gd name="connsiteY70" fmla="*/ 4612239 h 6858000"/>
              <a:gd name="connsiteX71" fmla="*/ 5596974 w 12192000"/>
              <a:gd name="connsiteY71" fmla="*/ 4669379 h 6858000"/>
              <a:gd name="connsiteX72" fmla="*/ 5756873 w 12192000"/>
              <a:gd name="connsiteY72" fmla="*/ 4824185 h 6858000"/>
              <a:gd name="connsiteX73" fmla="*/ 5602028 w 12192000"/>
              <a:gd name="connsiteY73" fmla="*/ 4753158 h 6858000"/>
              <a:gd name="connsiteX74" fmla="*/ 5765173 w 12192000"/>
              <a:gd name="connsiteY74" fmla="*/ 4912286 h 6858000"/>
              <a:gd name="connsiteX75" fmla="*/ 5801450 w 12192000"/>
              <a:gd name="connsiteY75" fmla="*/ 4965101 h 6858000"/>
              <a:gd name="connsiteX76" fmla="*/ 5874721 w 12192000"/>
              <a:gd name="connsiteY76" fmla="*/ 5096229 h 6858000"/>
              <a:gd name="connsiteX77" fmla="*/ 5871110 w 12192000"/>
              <a:gd name="connsiteY77" fmla="*/ 5111026 h 6858000"/>
              <a:gd name="connsiteX78" fmla="*/ 5786469 w 12192000"/>
              <a:gd name="connsiteY78" fmla="*/ 5089855 h 6858000"/>
              <a:gd name="connsiteX79" fmla="*/ 5896196 w 12192000"/>
              <a:gd name="connsiteY79" fmla="*/ 5200041 h 6858000"/>
              <a:gd name="connsiteX80" fmla="*/ 6009534 w 12192000"/>
              <a:gd name="connsiteY80" fmla="*/ 5284725 h 6858000"/>
              <a:gd name="connsiteX81" fmla="*/ 5929042 w 12192000"/>
              <a:gd name="connsiteY81" fmla="*/ 5271751 h 6858000"/>
              <a:gd name="connsiteX82" fmla="*/ 5818413 w 12192000"/>
              <a:gd name="connsiteY82" fmla="*/ 5223260 h 6858000"/>
              <a:gd name="connsiteX83" fmla="*/ 5779973 w 12192000"/>
              <a:gd name="connsiteY83" fmla="*/ 5241473 h 6858000"/>
              <a:gd name="connsiteX84" fmla="*/ 5884826 w 12192000"/>
              <a:gd name="connsiteY84" fmla="*/ 5321606 h 6858000"/>
              <a:gd name="connsiteX85" fmla="*/ 5944924 w 12192000"/>
              <a:gd name="connsiteY85" fmla="*/ 5358715 h 6858000"/>
              <a:gd name="connsiteX86" fmla="*/ 5968926 w 12192000"/>
              <a:gd name="connsiteY86" fmla="*/ 5387170 h 6858000"/>
              <a:gd name="connsiteX87" fmla="*/ 6037505 w 12192000"/>
              <a:gd name="connsiteY87" fmla="*/ 5488704 h 6858000"/>
              <a:gd name="connsiteX88" fmla="*/ 6238910 w 12192000"/>
              <a:gd name="connsiteY88" fmla="*/ 5599571 h 6858000"/>
              <a:gd name="connsiteX89" fmla="*/ 6427321 w 12192000"/>
              <a:gd name="connsiteY89" fmla="*/ 5737302 h 6858000"/>
              <a:gd name="connsiteX90" fmla="*/ 6574408 w 12192000"/>
              <a:gd name="connsiteY90" fmla="*/ 5823126 h 6858000"/>
              <a:gd name="connsiteX91" fmla="*/ 6946177 w 12192000"/>
              <a:gd name="connsiteY91" fmla="*/ 5933538 h 6858000"/>
              <a:gd name="connsiteX92" fmla="*/ 8356197 w 12192000"/>
              <a:gd name="connsiteY92" fmla="*/ 5184561 h 6858000"/>
              <a:gd name="connsiteX93" fmla="*/ 8374063 w 12192000"/>
              <a:gd name="connsiteY93" fmla="*/ 5162249 h 6858000"/>
              <a:gd name="connsiteX94" fmla="*/ 8442461 w 12192000"/>
              <a:gd name="connsiteY94" fmla="*/ 5078246 h 6858000"/>
              <a:gd name="connsiteX95" fmla="*/ 8500574 w 12192000"/>
              <a:gd name="connsiteY95" fmla="*/ 5002664 h 6858000"/>
              <a:gd name="connsiteX96" fmla="*/ 8470255 w 12192000"/>
              <a:gd name="connsiteY96" fmla="*/ 4977167 h 6858000"/>
              <a:gd name="connsiteX97" fmla="*/ 8511222 w 12192000"/>
              <a:gd name="connsiteY97" fmla="*/ 4905001 h 6858000"/>
              <a:gd name="connsiteX98" fmla="*/ 8641522 w 12192000"/>
              <a:gd name="connsiteY98" fmla="*/ 4682584 h 6858000"/>
              <a:gd name="connsiteX99" fmla="*/ 8698730 w 12192000"/>
              <a:gd name="connsiteY99" fmla="*/ 4633640 h 6858000"/>
              <a:gd name="connsiteX100" fmla="*/ 8768393 w 12192000"/>
              <a:gd name="connsiteY100" fmla="*/ 4510479 h 6858000"/>
              <a:gd name="connsiteX101" fmla="*/ 8778319 w 12192000"/>
              <a:gd name="connsiteY101" fmla="*/ 4482024 h 6858000"/>
              <a:gd name="connsiteX102" fmla="*/ 8764062 w 12192000"/>
              <a:gd name="connsiteY102" fmla="*/ 4445824 h 6858000"/>
              <a:gd name="connsiteX103" fmla="*/ 8753414 w 12192000"/>
              <a:gd name="connsiteY103" fmla="*/ 4409400 h 6858000"/>
              <a:gd name="connsiteX104" fmla="*/ 8767310 w 12192000"/>
              <a:gd name="connsiteY104" fmla="*/ 4398700 h 6858000"/>
              <a:gd name="connsiteX105" fmla="*/ 8856643 w 12192000"/>
              <a:gd name="connsiteY105" fmla="*/ 4380261 h 6858000"/>
              <a:gd name="connsiteX106" fmla="*/ 8804848 w 12192000"/>
              <a:gd name="connsiteY106" fmla="*/ 4311055 h 6858000"/>
              <a:gd name="connsiteX107" fmla="*/ 8713530 w 12192000"/>
              <a:gd name="connsiteY107" fmla="*/ 4207927 h 6858000"/>
              <a:gd name="connsiteX108" fmla="*/ 8672022 w 12192000"/>
              <a:gd name="connsiteY108" fmla="*/ 4134623 h 6858000"/>
              <a:gd name="connsiteX109" fmla="*/ 8667148 w 12192000"/>
              <a:gd name="connsiteY109" fmla="*/ 4069059 h 6858000"/>
              <a:gd name="connsiteX110" fmla="*/ 8585575 w 12192000"/>
              <a:gd name="connsiteY110" fmla="*/ 4030359 h 6858000"/>
              <a:gd name="connsiteX111" fmla="*/ 8662275 w 12192000"/>
              <a:gd name="connsiteY111" fmla="*/ 3891717 h 6858000"/>
              <a:gd name="connsiteX112" fmla="*/ 8670037 w 12192000"/>
              <a:gd name="connsiteY112" fmla="*/ 3863033 h 6858000"/>
              <a:gd name="connsiteX113" fmla="*/ 8624017 w 12192000"/>
              <a:gd name="connsiteY113" fmla="*/ 3760362 h 6858000"/>
              <a:gd name="connsiteX114" fmla="*/ 8616436 w 12192000"/>
              <a:gd name="connsiteY114" fmla="*/ 3743970 h 6858000"/>
              <a:gd name="connsiteX115" fmla="*/ 8599473 w 12192000"/>
              <a:gd name="connsiteY115" fmla="*/ 3711188 h 6858000"/>
              <a:gd name="connsiteX116" fmla="*/ 8550745 w 12192000"/>
              <a:gd name="connsiteY116" fmla="*/ 3703220 h 6858000"/>
              <a:gd name="connsiteX117" fmla="*/ 8576010 w 12192000"/>
              <a:gd name="connsiteY117" fmla="*/ 3680000 h 6858000"/>
              <a:gd name="connsiteX118" fmla="*/ 8625100 w 12192000"/>
              <a:gd name="connsiteY118" fmla="*/ 3601459 h 6858000"/>
              <a:gd name="connsiteX119" fmla="*/ 8592433 w 12192000"/>
              <a:gd name="connsiteY119" fmla="*/ 3526333 h 6858000"/>
              <a:gd name="connsiteX120" fmla="*/ 8590269 w 12192000"/>
              <a:gd name="connsiteY120" fmla="*/ 3484900 h 6858000"/>
              <a:gd name="connsiteX121" fmla="*/ 8645312 w 12192000"/>
              <a:gd name="connsiteY121" fmla="*/ 3431858 h 6858000"/>
              <a:gd name="connsiteX122" fmla="*/ 8686820 w 12192000"/>
              <a:gd name="connsiteY122" fmla="*/ 3410914 h 6858000"/>
              <a:gd name="connsiteX123" fmla="*/ 8705950 w 12192000"/>
              <a:gd name="connsiteY123" fmla="*/ 3380864 h 6858000"/>
              <a:gd name="connsiteX124" fmla="*/ 8683391 w 12192000"/>
              <a:gd name="connsiteY124" fmla="*/ 3355822 h 6858000"/>
              <a:gd name="connsiteX125" fmla="*/ 8583229 w 12192000"/>
              <a:gd name="connsiteY125" fmla="*/ 3296177 h 6858000"/>
              <a:gd name="connsiteX126" fmla="*/ 8637190 w 12192000"/>
              <a:gd name="connsiteY126" fmla="*/ 3246320 h 6858000"/>
              <a:gd name="connsiteX127" fmla="*/ 8355114 w 12192000"/>
              <a:gd name="connsiteY127" fmla="*/ 3011154 h 6858000"/>
              <a:gd name="connsiteX128" fmla="*/ 8321004 w 12192000"/>
              <a:gd name="connsiteY128" fmla="*/ 2975186 h 6858000"/>
              <a:gd name="connsiteX129" fmla="*/ 8139993 w 12192000"/>
              <a:gd name="connsiteY129" fmla="*/ 2887993 h 6858000"/>
              <a:gd name="connsiteX130" fmla="*/ 7953747 w 12192000"/>
              <a:gd name="connsiteY130" fmla="*/ 2826301 h 6858000"/>
              <a:gd name="connsiteX131" fmla="*/ 8083145 w 12192000"/>
              <a:gd name="connsiteY131" fmla="*/ 2696083 h 6858000"/>
              <a:gd name="connsiteX132" fmla="*/ 7885529 w 12192000"/>
              <a:gd name="connsiteY132" fmla="*/ 2665804 h 6858000"/>
              <a:gd name="connsiteX133" fmla="*/ 7866219 w 12192000"/>
              <a:gd name="connsiteY133" fmla="*/ 2666715 h 6858000"/>
              <a:gd name="connsiteX134" fmla="*/ 7478205 w 12192000"/>
              <a:gd name="connsiteY134" fmla="*/ 2646681 h 6858000"/>
              <a:gd name="connsiteX135" fmla="*/ 6921993 w 12192000"/>
              <a:gd name="connsiteY135" fmla="*/ 2580207 h 6858000"/>
              <a:gd name="connsiteX136" fmla="*/ 6461612 w 12192000"/>
              <a:gd name="connsiteY136" fmla="*/ 2540368 h 6858000"/>
              <a:gd name="connsiteX137" fmla="*/ 5971453 w 12192000"/>
              <a:gd name="connsiteY137" fmla="*/ 2462965 h 6858000"/>
              <a:gd name="connsiteX138" fmla="*/ 5947992 w 12192000"/>
              <a:gd name="connsiteY138" fmla="*/ 2457985 h 6858000"/>
              <a:gd name="connsiteX139" fmla="*/ 0 w 12192000"/>
              <a:gd name="connsiteY139" fmla="*/ 0 h 6858000"/>
              <a:gd name="connsiteX140" fmla="*/ 8078332 w 12192000"/>
              <a:gd name="connsiteY140" fmla="*/ 0 h 6858000"/>
              <a:gd name="connsiteX141" fmla="*/ 8051806 w 12192000"/>
              <a:gd name="connsiteY141" fmla="*/ 19899 h 6858000"/>
              <a:gd name="connsiteX142" fmla="*/ 7919411 w 12192000"/>
              <a:gd name="connsiteY142" fmla="*/ 69998 h 6858000"/>
              <a:gd name="connsiteX143" fmla="*/ 7880558 w 12192000"/>
              <a:gd name="connsiteY143" fmla="*/ 103665 h 6858000"/>
              <a:gd name="connsiteX144" fmla="*/ 7913505 w 12192000"/>
              <a:gd name="connsiteY144" fmla="*/ 144066 h 6858000"/>
              <a:gd name="connsiteX145" fmla="*/ 7984993 w 12192000"/>
              <a:gd name="connsiteY145" fmla="*/ 172224 h 6858000"/>
              <a:gd name="connsiteX146" fmla="*/ 8079793 w 12192000"/>
              <a:gd name="connsiteY146" fmla="*/ 243535 h 6858000"/>
              <a:gd name="connsiteX147" fmla="*/ 8076065 w 12192000"/>
              <a:gd name="connsiteY147" fmla="*/ 299239 h 6858000"/>
              <a:gd name="connsiteX148" fmla="*/ 8019804 w 12192000"/>
              <a:gd name="connsiteY148" fmla="*/ 400240 h 6858000"/>
              <a:gd name="connsiteX149" fmla="*/ 8104349 w 12192000"/>
              <a:gd name="connsiteY149" fmla="*/ 505833 h 6858000"/>
              <a:gd name="connsiteX150" fmla="*/ 8147864 w 12192000"/>
              <a:gd name="connsiteY150" fmla="*/ 537052 h 6858000"/>
              <a:gd name="connsiteX151" fmla="*/ 8063941 w 12192000"/>
              <a:gd name="connsiteY151" fmla="*/ 547764 h 6858000"/>
              <a:gd name="connsiteX152" fmla="*/ 8034725 w 12192000"/>
              <a:gd name="connsiteY152" fmla="*/ 591836 h 6858000"/>
              <a:gd name="connsiteX153" fmla="*/ 8021669 w 12192000"/>
              <a:gd name="connsiteY153" fmla="*/ 613874 h 6858000"/>
              <a:gd name="connsiteX154" fmla="*/ 7942410 w 12192000"/>
              <a:gd name="connsiteY154" fmla="*/ 751909 h 6858000"/>
              <a:gd name="connsiteX155" fmla="*/ 7955778 w 12192000"/>
              <a:gd name="connsiteY155" fmla="*/ 790472 h 6858000"/>
              <a:gd name="connsiteX156" fmla="*/ 8087876 w 12192000"/>
              <a:gd name="connsiteY156" fmla="*/ 976867 h 6858000"/>
              <a:gd name="connsiteX157" fmla="*/ 7947386 w 12192000"/>
              <a:gd name="connsiteY157" fmla="*/ 1028897 h 6858000"/>
              <a:gd name="connsiteX158" fmla="*/ 7938992 w 12192000"/>
              <a:gd name="connsiteY158" fmla="*/ 1117042 h 6858000"/>
              <a:gd name="connsiteX159" fmla="*/ 7867503 w 12192000"/>
              <a:gd name="connsiteY159" fmla="*/ 1215596 h 6858000"/>
              <a:gd name="connsiteX160" fmla="*/ 7710229 w 12192000"/>
              <a:gd name="connsiteY160" fmla="*/ 1354244 h 6858000"/>
              <a:gd name="connsiteX161" fmla="*/ 7621024 w 12192000"/>
              <a:gd name="connsiteY161" fmla="*/ 1447286 h 6858000"/>
              <a:gd name="connsiteX162" fmla="*/ 7774880 w 12192000"/>
              <a:gd name="connsiteY162" fmla="*/ 1472076 h 6858000"/>
              <a:gd name="connsiteX163" fmla="*/ 7798812 w 12192000"/>
              <a:gd name="connsiteY163" fmla="*/ 1486462 h 6858000"/>
              <a:gd name="connsiteX164" fmla="*/ 7780474 w 12192000"/>
              <a:gd name="connsiteY164" fmla="*/ 1535432 h 6858000"/>
              <a:gd name="connsiteX165" fmla="*/ 7755919 w 12192000"/>
              <a:gd name="connsiteY165" fmla="*/ 1584099 h 6858000"/>
              <a:gd name="connsiteX166" fmla="*/ 7773014 w 12192000"/>
              <a:gd name="connsiteY166" fmla="*/ 1622355 h 6858000"/>
              <a:gd name="connsiteX167" fmla="*/ 7892993 w 12192000"/>
              <a:gd name="connsiteY167" fmla="*/ 1787937 h 6858000"/>
              <a:gd name="connsiteX168" fmla="*/ 7991521 w 12192000"/>
              <a:gd name="connsiteY168" fmla="*/ 1853739 h 6858000"/>
              <a:gd name="connsiteX169" fmla="*/ 8215932 w 12192000"/>
              <a:gd name="connsiteY169" fmla="*/ 2152764 h 6858000"/>
              <a:gd name="connsiteX170" fmla="*/ 8286489 w 12192000"/>
              <a:gd name="connsiteY170" fmla="*/ 2249786 h 6858000"/>
              <a:gd name="connsiteX171" fmla="*/ 8234270 w 12192000"/>
              <a:gd name="connsiteY171" fmla="*/ 2284064 h 6858000"/>
              <a:gd name="connsiteX172" fmla="*/ 8334357 w 12192000"/>
              <a:gd name="connsiteY172" fmla="*/ 2385679 h 6858000"/>
              <a:gd name="connsiteX173" fmla="*/ 8452157 w 12192000"/>
              <a:gd name="connsiteY173" fmla="*/ 2498616 h 6858000"/>
              <a:gd name="connsiteX174" fmla="*/ 8482927 w 12192000"/>
              <a:gd name="connsiteY174" fmla="*/ 2528612 h 6858000"/>
              <a:gd name="connsiteX175" fmla="*/ 10911361 w 12192000"/>
              <a:gd name="connsiteY175" fmla="*/ 3535561 h 6858000"/>
              <a:gd name="connsiteX176" fmla="*/ 11551649 w 12192000"/>
              <a:gd name="connsiteY176" fmla="*/ 3387120 h 6858000"/>
              <a:gd name="connsiteX177" fmla="*/ 11804971 w 12192000"/>
              <a:gd name="connsiteY177" fmla="*/ 3271735 h 6858000"/>
              <a:gd name="connsiteX178" fmla="*/ 12129465 w 12192000"/>
              <a:gd name="connsiteY178" fmla="*/ 3086565 h 6858000"/>
              <a:gd name="connsiteX179" fmla="*/ 12192000 w 12192000"/>
              <a:gd name="connsiteY179" fmla="*/ 3060706 h 6858000"/>
              <a:gd name="connsiteX180" fmla="*/ 12192000 w 12192000"/>
              <a:gd name="connsiteY180" fmla="*/ 3766004 h 6858000"/>
              <a:gd name="connsiteX181" fmla="*/ 12069511 w 12192000"/>
              <a:gd name="connsiteY181" fmla="*/ 3730912 h 6858000"/>
              <a:gd name="connsiteX182" fmla="*/ 11743305 w 12192000"/>
              <a:gd name="connsiteY182" fmla="*/ 3682401 h 6858000"/>
              <a:gd name="connsiteX183" fmla="*/ 11692833 w 12192000"/>
              <a:gd name="connsiteY183" fmla="*/ 3681484 h 6858000"/>
              <a:gd name="connsiteX184" fmla="*/ 9314871 w 12192000"/>
              <a:gd name="connsiteY184" fmla="*/ 4689350 h 6858000"/>
              <a:gd name="connsiteX185" fmla="*/ 9284101 w 12192000"/>
              <a:gd name="connsiteY185" fmla="*/ 4719346 h 6858000"/>
              <a:gd name="connsiteX186" fmla="*/ 9166300 w 12192000"/>
              <a:gd name="connsiteY186" fmla="*/ 4832283 h 6858000"/>
              <a:gd name="connsiteX187" fmla="*/ 9066214 w 12192000"/>
              <a:gd name="connsiteY187" fmla="*/ 4933898 h 6858000"/>
              <a:gd name="connsiteX188" fmla="*/ 9118433 w 12192000"/>
              <a:gd name="connsiteY188" fmla="*/ 4968176 h 6858000"/>
              <a:gd name="connsiteX189" fmla="*/ 9047876 w 12192000"/>
              <a:gd name="connsiteY189" fmla="*/ 5065198 h 6858000"/>
              <a:gd name="connsiteX190" fmla="*/ 8823465 w 12192000"/>
              <a:gd name="connsiteY190" fmla="*/ 5364223 h 6858000"/>
              <a:gd name="connsiteX191" fmla="*/ 8724937 w 12192000"/>
              <a:gd name="connsiteY191" fmla="*/ 5430025 h 6858000"/>
              <a:gd name="connsiteX192" fmla="*/ 8604958 w 12192000"/>
              <a:gd name="connsiteY192" fmla="*/ 5595607 h 6858000"/>
              <a:gd name="connsiteX193" fmla="*/ 8587863 w 12192000"/>
              <a:gd name="connsiteY193" fmla="*/ 5633863 h 6858000"/>
              <a:gd name="connsiteX194" fmla="*/ 8612418 w 12192000"/>
              <a:gd name="connsiteY194" fmla="*/ 5682530 h 6858000"/>
              <a:gd name="connsiteX195" fmla="*/ 8630756 w 12192000"/>
              <a:gd name="connsiteY195" fmla="*/ 5731500 h 6858000"/>
              <a:gd name="connsiteX196" fmla="*/ 8606823 w 12192000"/>
              <a:gd name="connsiteY196" fmla="*/ 5745886 h 6858000"/>
              <a:gd name="connsiteX197" fmla="*/ 8452968 w 12192000"/>
              <a:gd name="connsiteY197" fmla="*/ 5770676 h 6858000"/>
              <a:gd name="connsiteX198" fmla="*/ 8542173 w 12192000"/>
              <a:gd name="connsiteY198" fmla="*/ 5863718 h 6858000"/>
              <a:gd name="connsiteX199" fmla="*/ 8699447 w 12192000"/>
              <a:gd name="connsiteY199" fmla="*/ 6002366 h 6858000"/>
              <a:gd name="connsiteX200" fmla="*/ 8770936 w 12192000"/>
              <a:gd name="connsiteY200" fmla="*/ 6100920 h 6858000"/>
              <a:gd name="connsiteX201" fmla="*/ 8779329 w 12192000"/>
              <a:gd name="connsiteY201" fmla="*/ 6189065 h 6858000"/>
              <a:gd name="connsiteX202" fmla="*/ 8919820 w 12192000"/>
              <a:gd name="connsiteY202" fmla="*/ 6241095 h 6858000"/>
              <a:gd name="connsiteX203" fmla="*/ 8787721 w 12192000"/>
              <a:gd name="connsiteY203" fmla="*/ 6427490 h 6858000"/>
              <a:gd name="connsiteX204" fmla="*/ 8774354 w 12192000"/>
              <a:gd name="connsiteY204" fmla="*/ 6466053 h 6858000"/>
              <a:gd name="connsiteX205" fmla="*/ 8853613 w 12192000"/>
              <a:gd name="connsiteY205" fmla="*/ 6604088 h 6858000"/>
              <a:gd name="connsiteX206" fmla="*/ 8866669 w 12192000"/>
              <a:gd name="connsiteY206" fmla="*/ 6626125 h 6858000"/>
              <a:gd name="connsiteX207" fmla="*/ 8895884 w 12192000"/>
              <a:gd name="connsiteY207" fmla="*/ 6670198 h 6858000"/>
              <a:gd name="connsiteX208" fmla="*/ 8979808 w 12192000"/>
              <a:gd name="connsiteY208" fmla="*/ 6680910 h 6858000"/>
              <a:gd name="connsiteX209" fmla="*/ 8936293 w 12192000"/>
              <a:gd name="connsiteY209" fmla="*/ 6712128 h 6858000"/>
              <a:gd name="connsiteX210" fmla="*/ 8851748 w 12192000"/>
              <a:gd name="connsiteY210" fmla="*/ 6817721 h 6858000"/>
              <a:gd name="connsiteX211" fmla="*/ 8854326 w 12192000"/>
              <a:gd name="connsiteY211" fmla="*/ 6858000 h 6858000"/>
              <a:gd name="connsiteX212" fmla="*/ 0 w 12192000"/>
              <a:gd name="connsiteY2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2192000" h="6858000">
                <a:moveTo>
                  <a:pt x="5947992" y="2457985"/>
                </a:moveTo>
                <a:cubicBezTo>
                  <a:pt x="5940097" y="2457729"/>
                  <a:pt x="5932472" y="2460803"/>
                  <a:pt x="5926156" y="2472983"/>
                </a:cubicBezTo>
                <a:cubicBezTo>
                  <a:pt x="5959722" y="2505081"/>
                  <a:pt x="6002495" y="2493015"/>
                  <a:pt x="6047792" y="2529213"/>
                </a:cubicBezTo>
                <a:cubicBezTo>
                  <a:pt x="5974160" y="2517829"/>
                  <a:pt x="5915867" y="2508723"/>
                  <a:pt x="5857576" y="2499619"/>
                </a:cubicBezTo>
                <a:cubicBezTo>
                  <a:pt x="5856491" y="2505992"/>
                  <a:pt x="5855409" y="2512367"/>
                  <a:pt x="5854328" y="2518740"/>
                </a:cubicBezTo>
                <a:cubicBezTo>
                  <a:pt x="5928861" y="2532172"/>
                  <a:pt x="5997802" y="2566775"/>
                  <a:pt x="6070351" y="2591134"/>
                </a:cubicBezTo>
                <a:cubicBezTo>
                  <a:pt x="6063673" y="2606161"/>
                  <a:pt x="6056996" y="2603200"/>
                  <a:pt x="6051040" y="2602290"/>
                </a:cubicBezTo>
                <a:cubicBezTo>
                  <a:pt x="6012239" y="2596370"/>
                  <a:pt x="5973439" y="2590453"/>
                  <a:pt x="5936261" y="2574288"/>
                </a:cubicBezTo>
                <a:cubicBezTo>
                  <a:pt x="5927960" y="2570644"/>
                  <a:pt x="5917853" y="2570644"/>
                  <a:pt x="5913160" y="2581573"/>
                </a:cubicBezTo>
                <a:cubicBezTo>
                  <a:pt x="5906483" y="2597054"/>
                  <a:pt x="5916047" y="2607071"/>
                  <a:pt x="5924531" y="2615492"/>
                </a:cubicBezTo>
                <a:cubicBezTo>
                  <a:pt x="5939329" y="2630063"/>
                  <a:pt x="5957196" y="2625966"/>
                  <a:pt x="5974341" y="2628696"/>
                </a:cubicBezTo>
                <a:cubicBezTo>
                  <a:pt x="6019999" y="2635754"/>
                  <a:pt x="6041837" y="2657837"/>
                  <a:pt x="6051944" y="2708377"/>
                </a:cubicBezTo>
                <a:cubicBezTo>
                  <a:pt x="6011879" y="2687887"/>
                  <a:pt x="5973256" y="2713157"/>
                  <a:pt x="5934457" y="2698814"/>
                </a:cubicBezTo>
                <a:cubicBezTo>
                  <a:pt x="5924351" y="2695173"/>
                  <a:pt x="5908288" y="2700635"/>
                  <a:pt x="5913702" y="2718165"/>
                </a:cubicBezTo>
                <a:cubicBezTo>
                  <a:pt x="5918755" y="2734556"/>
                  <a:pt x="5935540" y="2746393"/>
                  <a:pt x="5905761" y="2743207"/>
                </a:cubicBezTo>
                <a:cubicBezTo>
                  <a:pt x="5884465" y="2740930"/>
                  <a:pt x="5842778" y="2759370"/>
                  <a:pt x="5860282" y="2763923"/>
                </a:cubicBezTo>
                <a:cubicBezTo>
                  <a:pt x="5882300" y="2769615"/>
                  <a:pt x="5903777" y="2777811"/>
                  <a:pt x="5931750" y="2787144"/>
                </a:cubicBezTo>
                <a:cubicBezTo>
                  <a:pt x="5900888" y="2802395"/>
                  <a:pt x="5878690" y="2799208"/>
                  <a:pt x="5855409" y="2787144"/>
                </a:cubicBezTo>
                <a:cubicBezTo>
                  <a:pt x="5827256" y="2772574"/>
                  <a:pt x="5790619" y="2754817"/>
                  <a:pt x="5767701" y="2771209"/>
                </a:cubicBezTo>
                <a:cubicBezTo>
                  <a:pt x="5733410" y="2795794"/>
                  <a:pt x="5704896" y="2780314"/>
                  <a:pt x="5674216" y="2776216"/>
                </a:cubicBezTo>
                <a:cubicBezTo>
                  <a:pt x="5611774" y="2767792"/>
                  <a:pt x="5549872" y="2753678"/>
                  <a:pt x="5487249" y="2746850"/>
                </a:cubicBezTo>
                <a:cubicBezTo>
                  <a:pt x="5462163" y="2744118"/>
                  <a:pt x="5435093" y="2731143"/>
                  <a:pt x="5398276" y="2748898"/>
                </a:cubicBezTo>
                <a:cubicBezTo>
                  <a:pt x="5565032" y="2839732"/>
                  <a:pt x="5744058" y="2834041"/>
                  <a:pt x="5892947" y="2946502"/>
                </a:cubicBezTo>
                <a:cubicBezTo>
                  <a:pt x="5886631" y="2957201"/>
                  <a:pt x="5854508" y="2987707"/>
                  <a:pt x="5867682" y="2989983"/>
                </a:cubicBezTo>
                <a:cubicBezTo>
                  <a:pt x="5904678" y="2996585"/>
                  <a:pt x="5937523" y="3018895"/>
                  <a:pt x="5971273" y="3037335"/>
                </a:cubicBezTo>
                <a:cubicBezTo>
                  <a:pt x="5985891" y="3045302"/>
                  <a:pt x="6003576" y="3055776"/>
                  <a:pt x="5996719" y="3084231"/>
                </a:cubicBezTo>
                <a:cubicBezTo>
                  <a:pt x="5984267" y="3092199"/>
                  <a:pt x="5975063" y="3081044"/>
                  <a:pt x="5964776" y="3080134"/>
                </a:cubicBezTo>
                <a:cubicBezTo>
                  <a:pt x="5954308" y="3079224"/>
                  <a:pt x="5930847" y="3085141"/>
                  <a:pt x="5937344" y="3089012"/>
                </a:cubicBezTo>
                <a:cubicBezTo>
                  <a:pt x="5966942" y="3106542"/>
                  <a:pt x="5913702" y="3148657"/>
                  <a:pt x="5948713" y="3148657"/>
                </a:cubicBezTo>
                <a:cubicBezTo>
                  <a:pt x="6007366" y="3148884"/>
                  <a:pt x="6038588" y="3223555"/>
                  <a:pt x="6095075" y="3225605"/>
                </a:cubicBezTo>
                <a:cubicBezTo>
                  <a:pt x="6104098" y="3225831"/>
                  <a:pt x="6108430" y="3239035"/>
                  <a:pt x="6108249" y="3250646"/>
                </a:cubicBezTo>
                <a:cubicBezTo>
                  <a:pt x="6108249" y="3264533"/>
                  <a:pt x="6099948" y="3267037"/>
                  <a:pt x="6090744" y="3268403"/>
                </a:cubicBezTo>
                <a:cubicBezTo>
                  <a:pt x="6076667" y="3270451"/>
                  <a:pt x="6062049" y="3250646"/>
                  <a:pt x="6043461" y="3277509"/>
                </a:cubicBezTo>
                <a:cubicBezTo>
                  <a:pt x="6076847" y="3293216"/>
                  <a:pt x="6110234" y="3308925"/>
                  <a:pt x="6109692" y="3362879"/>
                </a:cubicBezTo>
                <a:cubicBezTo>
                  <a:pt x="6109513" y="3377448"/>
                  <a:pt x="6123409" y="3382912"/>
                  <a:pt x="6133877" y="3386554"/>
                </a:cubicBezTo>
                <a:cubicBezTo>
                  <a:pt x="6151202" y="3392474"/>
                  <a:pt x="6165818" y="3402946"/>
                  <a:pt x="6175205" y="3423208"/>
                </a:cubicBezTo>
                <a:cubicBezTo>
                  <a:pt x="6175023" y="3427077"/>
                  <a:pt x="6174842" y="3431175"/>
                  <a:pt x="6175926" y="3434363"/>
                </a:cubicBezTo>
                <a:cubicBezTo>
                  <a:pt x="6172859" y="3483307"/>
                  <a:pt x="6147593" y="3481940"/>
                  <a:pt x="6119620" y="3473747"/>
                </a:cubicBezTo>
                <a:cubicBezTo>
                  <a:pt x="6086232" y="3463729"/>
                  <a:pt x="6053206" y="3445516"/>
                  <a:pt x="6018015" y="3463046"/>
                </a:cubicBezTo>
                <a:cubicBezTo>
                  <a:pt x="6067646" y="3486494"/>
                  <a:pt x="6121605" y="3488316"/>
                  <a:pt x="6168166" y="3521781"/>
                </a:cubicBezTo>
                <a:cubicBezTo>
                  <a:pt x="5997802" y="3527928"/>
                  <a:pt x="5847289" y="3422296"/>
                  <a:pt x="5682157" y="3381775"/>
                </a:cubicBezTo>
                <a:cubicBezTo>
                  <a:pt x="5687753" y="3408864"/>
                  <a:pt x="5701106" y="3414328"/>
                  <a:pt x="5713198" y="3418426"/>
                </a:cubicBezTo>
                <a:cubicBezTo>
                  <a:pt x="5774197" y="3438916"/>
                  <a:pt x="5827616" y="3479666"/>
                  <a:pt x="5883202" y="3514950"/>
                </a:cubicBezTo>
                <a:cubicBezTo>
                  <a:pt x="5906121" y="3529520"/>
                  <a:pt x="5922726" y="3544092"/>
                  <a:pt x="5931387" y="3575508"/>
                </a:cubicBezTo>
                <a:cubicBezTo>
                  <a:pt x="5939149" y="3603965"/>
                  <a:pt x="5954128" y="3617168"/>
                  <a:pt x="5981919" y="3608971"/>
                </a:cubicBezTo>
                <a:cubicBezTo>
                  <a:pt x="6004478" y="3602142"/>
                  <a:pt x="6029202" y="3605784"/>
                  <a:pt x="6052845" y="3608290"/>
                </a:cubicBezTo>
                <a:cubicBezTo>
                  <a:pt x="6080096" y="3611021"/>
                  <a:pt x="6110596" y="3643120"/>
                  <a:pt x="6103196" y="3659739"/>
                </a:cubicBezTo>
                <a:cubicBezTo>
                  <a:pt x="6090564" y="3687968"/>
                  <a:pt x="6069448" y="3673853"/>
                  <a:pt x="6050680" y="3670666"/>
                </a:cubicBezTo>
                <a:cubicBezTo>
                  <a:pt x="6029383" y="3666796"/>
                  <a:pt x="5989861" y="3658828"/>
                  <a:pt x="5989139" y="3662243"/>
                </a:cubicBezTo>
                <a:cubicBezTo>
                  <a:pt x="5975242" y="3733043"/>
                  <a:pt x="5877426" y="3671351"/>
                  <a:pt x="5856311" y="3664973"/>
                </a:cubicBezTo>
                <a:cubicBezTo>
                  <a:pt x="5829964" y="3657007"/>
                  <a:pt x="5805239" y="3671577"/>
                  <a:pt x="5780153" y="3674991"/>
                </a:cubicBezTo>
                <a:cubicBezTo>
                  <a:pt x="5757776" y="3678178"/>
                  <a:pt x="5631264" y="3687968"/>
                  <a:pt x="5605096" y="3657917"/>
                </a:cubicBezTo>
                <a:cubicBezTo>
                  <a:pt x="5601487" y="3681365"/>
                  <a:pt x="5609066" y="3690927"/>
                  <a:pt x="5615384" y="3701627"/>
                </a:cubicBezTo>
                <a:cubicBezTo>
                  <a:pt x="5624226" y="3716879"/>
                  <a:pt x="5625670" y="3727579"/>
                  <a:pt x="5608886" y="3739645"/>
                </a:cubicBezTo>
                <a:cubicBezTo>
                  <a:pt x="5561061" y="3774249"/>
                  <a:pt x="5561784" y="3775386"/>
                  <a:pt x="5606359" y="3822284"/>
                </a:cubicBezTo>
                <a:cubicBezTo>
                  <a:pt x="5608526" y="3824332"/>
                  <a:pt x="5607622" y="3831162"/>
                  <a:pt x="5607984" y="3835716"/>
                </a:cubicBezTo>
                <a:cubicBezTo>
                  <a:pt x="5596254" y="3843000"/>
                  <a:pt x="5582537" y="3824787"/>
                  <a:pt x="5568822" y="3844366"/>
                </a:cubicBezTo>
                <a:cubicBezTo>
                  <a:pt x="5628557" y="3930418"/>
                  <a:pt x="5719696" y="3951589"/>
                  <a:pt x="5802171" y="4016244"/>
                </a:cubicBezTo>
                <a:cubicBezTo>
                  <a:pt x="5735397" y="4037643"/>
                  <a:pt x="5695332" y="3962973"/>
                  <a:pt x="5646244" y="3972534"/>
                </a:cubicBezTo>
                <a:cubicBezTo>
                  <a:pt x="5621699" y="3995983"/>
                  <a:pt x="5694611" y="4033546"/>
                  <a:pt x="5625129" y="4044701"/>
                </a:cubicBezTo>
                <a:cubicBezTo>
                  <a:pt x="5655268" y="4065189"/>
                  <a:pt x="5677646" y="4085221"/>
                  <a:pt x="5698400" y="4108899"/>
                </a:cubicBezTo>
                <a:cubicBezTo>
                  <a:pt x="5735397" y="4151242"/>
                  <a:pt x="5742615" y="4179015"/>
                  <a:pt x="5725470" y="4235930"/>
                </a:cubicBezTo>
                <a:cubicBezTo>
                  <a:pt x="5714280" y="4273265"/>
                  <a:pt x="5697858" y="4307641"/>
                  <a:pt x="5712295" y="4352032"/>
                </a:cubicBezTo>
                <a:cubicBezTo>
                  <a:pt x="5722402" y="4382538"/>
                  <a:pt x="5718431" y="4402571"/>
                  <a:pt x="5680894" y="4388911"/>
                </a:cubicBezTo>
                <a:cubicBezTo>
                  <a:pt x="5640469" y="4374341"/>
                  <a:pt x="5625311" y="4401660"/>
                  <a:pt x="5635415" y="4455158"/>
                </a:cubicBezTo>
                <a:cubicBezTo>
                  <a:pt x="5641912" y="4489535"/>
                  <a:pt x="5635053" y="4500006"/>
                  <a:pt x="5607263" y="4496136"/>
                </a:cubicBezTo>
                <a:cubicBezTo>
                  <a:pt x="5576581" y="4491811"/>
                  <a:pt x="5547347" y="4469272"/>
                  <a:pt x="5509446" y="4480201"/>
                </a:cubicBezTo>
                <a:cubicBezTo>
                  <a:pt x="5539765" y="4542578"/>
                  <a:pt x="5604556" y="4524821"/>
                  <a:pt x="5639928" y="4584239"/>
                </a:cubicBezTo>
                <a:cubicBezTo>
                  <a:pt x="5597697" y="4584465"/>
                  <a:pt x="5565392" y="4584239"/>
                  <a:pt x="5534171" y="4571262"/>
                </a:cubicBezTo>
                <a:cubicBezTo>
                  <a:pt x="5521177" y="4566025"/>
                  <a:pt x="5506919" y="4560563"/>
                  <a:pt x="5499701" y="4578547"/>
                </a:cubicBezTo>
                <a:cubicBezTo>
                  <a:pt x="5491219" y="4600174"/>
                  <a:pt x="5508725" y="4608370"/>
                  <a:pt x="5519373" y="4612239"/>
                </a:cubicBezTo>
                <a:cubicBezTo>
                  <a:pt x="5549331" y="4623167"/>
                  <a:pt x="5572251" y="4649119"/>
                  <a:pt x="5596974" y="4669379"/>
                </a:cubicBezTo>
                <a:cubicBezTo>
                  <a:pt x="5651296" y="4713773"/>
                  <a:pt x="5710854" y="4750880"/>
                  <a:pt x="5756873" y="4824185"/>
                </a:cubicBezTo>
                <a:cubicBezTo>
                  <a:pt x="5698941" y="4805517"/>
                  <a:pt x="5655808" y="4762036"/>
                  <a:pt x="5602028" y="4753158"/>
                </a:cubicBezTo>
                <a:cubicBezTo>
                  <a:pt x="5648590" y="4819860"/>
                  <a:pt x="5708506" y="4863796"/>
                  <a:pt x="5765173" y="4912286"/>
                </a:cubicBezTo>
                <a:cubicBezTo>
                  <a:pt x="5781416" y="4925946"/>
                  <a:pt x="5797839" y="4935280"/>
                  <a:pt x="5801450" y="4965101"/>
                </a:cubicBezTo>
                <a:cubicBezTo>
                  <a:pt x="5808487" y="5022926"/>
                  <a:pt x="5829602" y="5070733"/>
                  <a:pt x="5874721" y="5096229"/>
                </a:cubicBezTo>
                <a:cubicBezTo>
                  <a:pt x="5875080" y="5096458"/>
                  <a:pt x="5872555" y="5105110"/>
                  <a:pt x="5871110" y="5111026"/>
                </a:cubicBezTo>
                <a:cubicBezTo>
                  <a:pt x="5843499" y="5112849"/>
                  <a:pt x="5821663" y="5078700"/>
                  <a:pt x="5786469" y="5089855"/>
                </a:cubicBezTo>
                <a:cubicBezTo>
                  <a:pt x="5820218" y="5136296"/>
                  <a:pt x="5848372" y="5177958"/>
                  <a:pt x="5896196" y="5200041"/>
                </a:cubicBezTo>
                <a:cubicBezTo>
                  <a:pt x="5934457" y="5217568"/>
                  <a:pt x="5981739" y="5227813"/>
                  <a:pt x="6009534" y="5284725"/>
                </a:cubicBezTo>
                <a:cubicBezTo>
                  <a:pt x="5977228" y="5295882"/>
                  <a:pt x="5953224" y="5281769"/>
                  <a:pt x="5929042" y="5271751"/>
                </a:cubicBezTo>
                <a:cubicBezTo>
                  <a:pt x="5892045" y="5256270"/>
                  <a:pt x="5855409" y="5238742"/>
                  <a:pt x="5818413" y="5223260"/>
                </a:cubicBezTo>
                <a:cubicBezTo>
                  <a:pt x="5804336" y="5217341"/>
                  <a:pt x="5788996" y="5213242"/>
                  <a:pt x="5779973" y="5241473"/>
                </a:cubicBezTo>
                <a:cubicBezTo>
                  <a:pt x="5827077" y="5247392"/>
                  <a:pt x="5855230" y="5285637"/>
                  <a:pt x="5884826" y="5321606"/>
                </a:cubicBezTo>
                <a:cubicBezTo>
                  <a:pt x="5901430" y="5341868"/>
                  <a:pt x="5914966" y="5368959"/>
                  <a:pt x="5944924" y="5358715"/>
                </a:cubicBezTo>
                <a:cubicBezTo>
                  <a:pt x="5960626" y="5353252"/>
                  <a:pt x="5970550" y="5368502"/>
                  <a:pt x="5968926" y="5387170"/>
                </a:cubicBezTo>
                <a:cubicBezTo>
                  <a:pt x="5962971" y="5452963"/>
                  <a:pt x="5999606" y="5475955"/>
                  <a:pt x="6037505" y="5488704"/>
                </a:cubicBezTo>
                <a:cubicBezTo>
                  <a:pt x="6109333" y="5512608"/>
                  <a:pt x="6169069" y="5568837"/>
                  <a:pt x="6238910" y="5599571"/>
                </a:cubicBezTo>
                <a:cubicBezTo>
                  <a:pt x="6306768" y="5629394"/>
                  <a:pt x="6359285" y="5700193"/>
                  <a:pt x="6427321" y="5737302"/>
                </a:cubicBezTo>
                <a:cubicBezTo>
                  <a:pt x="6476592" y="5764165"/>
                  <a:pt x="6523694" y="5798767"/>
                  <a:pt x="6574408" y="5823126"/>
                </a:cubicBezTo>
                <a:cubicBezTo>
                  <a:pt x="6694419" y="5880723"/>
                  <a:pt x="6816779" y="5926936"/>
                  <a:pt x="6946177" y="5933538"/>
                </a:cubicBezTo>
                <a:cubicBezTo>
                  <a:pt x="7053016" y="5938775"/>
                  <a:pt x="7979734" y="5933767"/>
                  <a:pt x="8356197" y="5184561"/>
                </a:cubicBezTo>
                <a:cubicBezTo>
                  <a:pt x="8363416" y="5180917"/>
                  <a:pt x="8371536" y="5171356"/>
                  <a:pt x="8374063" y="5162249"/>
                </a:cubicBezTo>
                <a:cubicBezTo>
                  <a:pt x="8386155" y="5119678"/>
                  <a:pt x="8415752" y="5101238"/>
                  <a:pt x="8442461" y="5078246"/>
                </a:cubicBezTo>
                <a:cubicBezTo>
                  <a:pt x="8465923" y="5057984"/>
                  <a:pt x="8490829" y="5036813"/>
                  <a:pt x="8500574" y="5002664"/>
                </a:cubicBezTo>
                <a:cubicBezTo>
                  <a:pt x="8513388" y="4957134"/>
                  <a:pt x="8476933" y="4994469"/>
                  <a:pt x="8470255" y="4977167"/>
                </a:cubicBezTo>
                <a:cubicBezTo>
                  <a:pt x="8484151" y="4953492"/>
                  <a:pt x="8505628" y="4931864"/>
                  <a:pt x="8511222" y="4905001"/>
                </a:cubicBezTo>
                <a:cubicBezTo>
                  <a:pt x="8531614" y="4808021"/>
                  <a:pt x="8575650" y="4737448"/>
                  <a:pt x="8641522" y="4682584"/>
                </a:cubicBezTo>
                <a:cubicBezTo>
                  <a:pt x="8660471" y="4666876"/>
                  <a:pt x="8672923" y="4638191"/>
                  <a:pt x="8698730" y="4633640"/>
                </a:cubicBezTo>
                <a:cubicBezTo>
                  <a:pt x="8756120" y="4623622"/>
                  <a:pt x="8738073" y="4545310"/>
                  <a:pt x="8768393" y="4510479"/>
                </a:cubicBezTo>
                <a:cubicBezTo>
                  <a:pt x="8774168" y="4503875"/>
                  <a:pt x="8779401" y="4490901"/>
                  <a:pt x="8778319" y="4482024"/>
                </a:cubicBezTo>
                <a:cubicBezTo>
                  <a:pt x="8776696" y="4469272"/>
                  <a:pt x="8769837" y="4457207"/>
                  <a:pt x="8764062" y="4445824"/>
                </a:cubicBezTo>
                <a:cubicBezTo>
                  <a:pt x="8758106" y="4434442"/>
                  <a:pt x="8749083" y="4424425"/>
                  <a:pt x="8753414" y="4409400"/>
                </a:cubicBezTo>
                <a:cubicBezTo>
                  <a:pt x="8755217" y="4403254"/>
                  <a:pt x="8753956" y="4381855"/>
                  <a:pt x="8767310" y="4398700"/>
                </a:cubicBezTo>
                <a:cubicBezTo>
                  <a:pt x="8803945" y="4444915"/>
                  <a:pt x="8825242" y="4401206"/>
                  <a:pt x="8856643" y="4380261"/>
                </a:cubicBezTo>
                <a:cubicBezTo>
                  <a:pt x="8831377" y="4358633"/>
                  <a:pt x="8808638" y="4343381"/>
                  <a:pt x="8804848" y="4311055"/>
                </a:cubicBezTo>
                <a:cubicBezTo>
                  <a:pt x="8797088" y="4244352"/>
                  <a:pt x="8763883" y="4213847"/>
                  <a:pt x="8713530" y="4207927"/>
                </a:cubicBezTo>
                <a:cubicBezTo>
                  <a:pt x="8732118" y="4143502"/>
                  <a:pt x="8732118" y="4143502"/>
                  <a:pt x="8672022" y="4134623"/>
                </a:cubicBezTo>
                <a:cubicBezTo>
                  <a:pt x="8695122" y="4093646"/>
                  <a:pt x="8695122" y="4083174"/>
                  <a:pt x="8667148" y="4069059"/>
                </a:cubicBezTo>
                <a:cubicBezTo>
                  <a:pt x="8640258" y="4055627"/>
                  <a:pt x="8610481" y="4051074"/>
                  <a:pt x="8585575" y="4030359"/>
                </a:cubicBezTo>
                <a:cubicBezTo>
                  <a:pt x="8608496" y="3977998"/>
                  <a:pt x="8614992" y="3917215"/>
                  <a:pt x="8662275" y="3891717"/>
                </a:cubicBezTo>
                <a:cubicBezTo>
                  <a:pt x="8669675" y="3887847"/>
                  <a:pt x="8674728" y="3872139"/>
                  <a:pt x="8670037" y="3863033"/>
                </a:cubicBezTo>
                <a:cubicBezTo>
                  <a:pt x="8652891" y="3830024"/>
                  <a:pt x="8677435" y="3767419"/>
                  <a:pt x="8624017" y="3760362"/>
                </a:cubicBezTo>
                <a:cubicBezTo>
                  <a:pt x="8617338" y="3759679"/>
                  <a:pt x="8611202" y="3752848"/>
                  <a:pt x="8616436" y="3743970"/>
                </a:cubicBezTo>
                <a:cubicBezTo>
                  <a:pt x="8634484" y="3713010"/>
                  <a:pt x="8612646" y="3715058"/>
                  <a:pt x="8599473" y="3711188"/>
                </a:cubicBezTo>
                <a:cubicBezTo>
                  <a:pt x="8583590" y="3706409"/>
                  <a:pt x="8565543" y="3720067"/>
                  <a:pt x="8550745" y="3703220"/>
                </a:cubicBezTo>
                <a:cubicBezTo>
                  <a:pt x="8554174" y="3685463"/>
                  <a:pt x="8566987" y="3685690"/>
                  <a:pt x="8576010" y="3680000"/>
                </a:cubicBezTo>
                <a:cubicBezTo>
                  <a:pt x="8602359" y="3663608"/>
                  <a:pt x="8623836" y="3644031"/>
                  <a:pt x="8625100" y="3601459"/>
                </a:cubicBezTo>
                <a:cubicBezTo>
                  <a:pt x="8626001" y="3567084"/>
                  <a:pt x="8628889" y="3536807"/>
                  <a:pt x="8592433" y="3526333"/>
                </a:cubicBezTo>
                <a:cubicBezTo>
                  <a:pt x="8577274" y="3522007"/>
                  <a:pt x="8581606" y="3497194"/>
                  <a:pt x="8590269" y="3484900"/>
                </a:cubicBezTo>
                <a:cubicBezTo>
                  <a:pt x="8605789" y="3463046"/>
                  <a:pt x="8618601" y="3433907"/>
                  <a:pt x="8645312" y="3431858"/>
                </a:cubicBezTo>
                <a:cubicBezTo>
                  <a:pt x="8661554" y="3430493"/>
                  <a:pt x="8674007" y="3421385"/>
                  <a:pt x="8686820" y="3410914"/>
                </a:cubicBezTo>
                <a:cubicBezTo>
                  <a:pt x="8696024" y="3403399"/>
                  <a:pt x="8707033" y="3397026"/>
                  <a:pt x="8705950" y="3380864"/>
                </a:cubicBezTo>
                <a:cubicBezTo>
                  <a:pt x="8704867" y="3365383"/>
                  <a:pt x="8694220" y="3359009"/>
                  <a:pt x="8683391" y="3355822"/>
                </a:cubicBezTo>
                <a:cubicBezTo>
                  <a:pt x="8647296" y="3345578"/>
                  <a:pt x="8613369" y="3330552"/>
                  <a:pt x="8583229" y="3296177"/>
                </a:cubicBezTo>
                <a:cubicBezTo>
                  <a:pt x="8603262" y="3277964"/>
                  <a:pt x="8622392" y="3264761"/>
                  <a:pt x="8637190" y="3246320"/>
                </a:cubicBezTo>
                <a:cubicBezTo>
                  <a:pt x="8672923" y="3201702"/>
                  <a:pt x="8370273" y="3061239"/>
                  <a:pt x="8355114" y="3011154"/>
                </a:cubicBezTo>
                <a:cubicBezTo>
                  <a:pt x="8350422" y="2995674"/>
                  <a:pt x="8334361" y="2979739"/>
                  <a:pt x="8321004" y="2975186"/>
                </a:cubicBezTo>
                <a:cubicBezTo>
                  <a:pt x="8258382" y="2953786"/>
                  <a:pt x="8204061" y="2905750"/>
                  <a:pt x="8139993" y="2887993"/>
                </a:cubicBezTo>
                <a:cubicBezTo>
                  <a:pt x="8079535" y="2871148"/>
                  <a:pt x="8019980" y="2848609"/>
                  <a:pt x="7953747" y="2826301"/>
                </a:cubicBezTo>
                <a:cubicBezTo>
                  <a:pt x="7994353" y="2770297"/>
                  <a:pt x="8066361" y="2776900"/>
                  <a:pt x="8083145" y="2696083"/>
                </a:cubicBezTo>
                <a:cubicBezTo>
                  <a:pt x="8017633" y="2675138"/>
                  <a:pt x="7948695" y="2699043"/>
                  <a:pt x="7885529" y="2665804"/>
                </a:cubicBezTo>
                <a:cubicBezTo>
                  <a:pt x="7880115" y="2662846"/>
                  <a:pt x="7872715" y="2665804"/>
                  <a:pt x="7866219" y="2666715"/>
                </a:cubicBezTo>
                <a:cubicBezTo>
                  <a:pt x="7736099" y="2684472"/>
                  <a:pt x="7606520" y="2668993"/>
                  <a:pt x="7478205" y="2646681"/>
                </a:cubicBezTo>
                <a:cubicBezTo>
                  <a:pt x="7293403" y="2614811"/>
                  <a:pt x="7107878" y="2594550"/>
                  <a:pt x="6921993" y="2580207"/>
                </a:cubicBezTo>
                <a:cubicBezTo>
                  <a:pt x="6768412" y="2568368"/>
                  <a:pt x="6614471" y="2563133"/>
                  <a:pt x="6461612" y="2540368"/>
                </a:cubicBezTo>
                <a:cubicBezTo>
                  <a:pt x="6298106" y="2516010"/>
                  <a:pt x="6134780" y="2488463"/>
                  <a:pt x="5971453" y="2462965"/>
                </a:cubicBezTo>
                <a:cubicBezTo>
                  <a:pt x="5964054" y="2461826"/>
                  <a:pt x="5955887" y="2458241"/>
                  <a:pt x="5947992" y="2457985"/>
                </a:cubicBezTo>
                <a:close/>
                <a:moveTo>
                  <a:pt x="0" y="0"/>
                </a:moveTo>
                <a:lnTo>
                  <a:pt x="8078332" y="0"/>
                </a:lnTo>
                <a:lnTo>
                  <a:pt x="8051806" y="19899"/>
                </a:lnTo>
                <a:cubicBezTo>
                  <a:pt x="8010559" y="45723"/>
                  <a:pt x="7966035" y="59669"/>
                  <a:pt x="7919411" y="69998"/>
                </a:cubicBezTo>
                <a:cubicBezTo>
                  <a:pt x="7900760" y="74283"/>
                  <a:pt x="7882423" y="82852"/>
                  <a:pt x="7880558" y="103665"/>
                </a:cubicBezTo>
                <a:cubicBezTo>
                  <a:pt x="7878694" y="125395"/>
                  <a:pt x="7897654" y="133963"/>
                  <a:pt x="7913505" y="144066"/>
                </a:cubicBezTo>
                <a:cubicBezTo>
                  <a:pt x="7935573" y="158143"/>
                  <a:pt x="7957019" y="170388"/>
                  <a:pt x="7984993" y="172224"/>
                </a:cubicBezTo>
                <a:cubicBezTo>
                  <a:pt x="8030996" y="174978"/>
                  <a:pt x="8053062" y="214154"/>
                  <a:pt x="8079793" y="243535"/>
                </a:cubicBezTo>
                <a:cubicBezTo>
                  <a:pt x="8094711" y="260064"/>
                  <a:pt x="8102173" y="293423"/>
                  <a:pt x="8076065" y="299239"/>
                </a:cubicBezTo>
                <a:cubicBezTo>
                  <a:pt x="8013279" y="313320"/>
                  <a:pt x="8018253" y="354025"/>
                  <a:pt x="8019804" y="400240"/>
                </a:cubicBezTo>
                <a:cubicBezTo>
                  <a:pt x="8021980" y="457476"/>
                  <a:pt x="8058970" y="483796"/>
                  <a:pt x="8104349" y="505833"/>
                </a:cubicBezTo>
                <a:cubicBezTo>
                  <a:pt x="8119890" y="513484"/>
                  <a:pt x="8141956" y="513178"/>
                  <a:pt x="8147864" y="537052"/>
                </a:cubicBezTo>
                <a:cubicBezTo>
                  <a:pt x="8122377" y="559700"/>
                  <a:pt x="8091295" y="541338"/>
                  <a:pt x="8063941" y="547764"/>
                </a:cubicBezTo>
                <a:cubicBezTo>
                  <a:pt x="8041252" y="552966"/>
                  <a:pt x="8003642" y="550213"/>
                  <a:pt x="8034725" y="591836"/>
                </a:cubicBezTo>
                <a:cubicBezTo>
                  <a:pt x="8043740" y="603773"/>
                  <a:pt x="8033171" y="612956"/>
                  <a:pt x="8021669" y="613874"/>
                </a:cubicBezTo>
                <a:cubicBezTo>
                  <a:pt x="7929668" y="623362"/>
                  <a:pt x="7971939" y="707531"/>
                  <a:pt x="7942410" y="751909"/>
                </a:cubicBezTo>
                <a:cubicBezTo>
                  <a:pt x="7934331" y="764151"/>
                  <a:pt x="7943034" y="785269"/>
                  <a:pt x="7955778" y="790472"/>
                </a:cubicBezTo>
                <a:cubicBezTo>
                  <a:pt x="8037212" y="824753"/>
                  <a:pt x="8048401" y="906472"/>
                  <a:pt x="8087876" y="976867"/>
                </a:cubicBezTo>
                <a:cubicBezTo>
                  <a:pt x="8044981" y="1004717"/>
                  <a:pt x="7993697" y="1010838"/>
                  <a:pt x="7947386" y="1028897"/>
                </a:cubicBezTo>
                <a:cubicBezTo>
                  <a:pt x="7899207" y="1047873"/>
                  <a:pt x="7899207" y="1061952"/>
                  <a:pt x="7938992" y="1117042"/>
                </a:cubicBezTo>
                <a:cubicBezTo>
                  <a:pt x="7835489" y="1128980"/>
                  <a:pt x="7835489" y="1128980"/>
                  <a:pt x="7867503" y="1215596"/>
                </a:cubicBezTo>
                <a:cubicBezTo>
                  <a:pt x="7780782" y="1223554"/>
                  <a:pt x="7723594" y="1264566"/>
                  <a:pt x="7710229" y="1354244"/>
                </a:cubicBezTo>
                <a:cubicBezTo>
                  <a:pt x="7703701" y="1397704"/>
                  <a:pt x="7664539" y="1418209"/>
                  <a:pt x="7621024" y="1447286"/>
                </a:cubicBezTo>
                <a:cubicBezTo>
                  <a:pt x="7675106" y="1475446"/>
                  <a:pt x="7711784" y="1534209"/>
                  <a:pt x="7774880" y="1472076"/>
                </a:cubicBezTo>
                <a:cubicBezTo>
                  <a:pt x="7797879" y="1449429"/>
                  <a:pt x="7795707" y="1478199"/>
                  <a:pt x="7798812" y="1486462"/>
                </a:cubicBezTo>
                <a:cubicBezTo>
                  <a:pt x="7806271" y="1506661"/>
                  <a:pt x="7790732" y="1520130"/>
                  <a:pt x="7780474" y="1535432"/>
                </a:cubicBezTo>
                <a:cubicBezTo>
                  <a:pt x="7770528" y="1550736"/>
                  <a:pt x="7758715" y="1566956"/>
                  <a:pt x="7755919" y="1584099"/>
                </a:cubicBezTo>
                <a:cubicBezTo>
                  <a:pt x="7754055" y="1596034"/>
                  <a:pt x="7763068" y="1613478"/>
                  <a:pt x="7773014" y="1622355"/>
                </a:cubicBezTo>
                <a:cubicBezTo>
                  <a:pt x="7825233" y="1669183"/>
                  <a:pt x="7794151" y="1774469"/>
                  <a:pt x="7892993" y="1787937"/>
                </a:cubicBezTo>
                <a:cubicBezTo>
                  <a:pt x="7937439" y="1794056"/>
                  <a:pt x="7958885" y="1832621"/>
                  <a:pt x="7991521" y="1853739"/>
                </a:cubicBezTo>
                <a:cubicBezTo>
                  <a:pt x="8104970" y="1927500"/>
                  <a:pt x="8180811" y="2022380"/>
                  <a:pt x="8215932" y="2152764"/>
                </a:cubicBezTo>
                <a:cubicBezTo>
                  <a:pt x="8225567" y="2188879"/>
                  <a:pt x="8262556" y="2217957"/>
                  <a:pt x="8286489" y="2249786"/>
                </a:cubicBezTo>
                <a:cubicBezTo>
                  <a:pt x="8274987" y="2273047"/>
                  <a:pt x="8212203" y="2222852"/>
                  <a:pt x="8234270" y="2284064"/>
                </a:cubicBezTo>
                <a:cubicBezTo>
                  <a:pt x="8251054" y="2329975"/>
                  <a:pt x="8293949" y="2358439"/>
                  <a:pt x="8334357" y="2385679"/>
                </a:cubicBezTo>
                <a:cubicBezTo>
                  <a:pt x="8380357" y="2416591"/>
                  <a:pt x="8431331" y="2441382"/>
                  <a:pt x="8452157" y="2498616"/>
                </a:cubicBezTo>
                <a:cubicBezTo>
                  <a:pt x="8456509" y="2510859"/>
                  <a:pt x="8470494" y="2523714"/>
                  <a:pt x="8482927" y="2528612"/>
                </a:cubicBezTo>
                <a:cubicBezTo>
                  <a:pt x="9131298" y="3535869"/>
                  <a:pt x="10727356" y="3542602"/>
                  <a:pt x="10911361" y="3535561"/>
                </a:cubicBezTo>
                <a:cubicBezTo>
                  <a:pt x="11134219" y="3526686"/>
                  <a:pt x="11344956" y="3464554"/>
                  <a:pt x="11551649" y="3387120"/>
                </a:cubicBezTo>
                <a:cubicBezTo>
                  <a:pt x="11638991" y="3354371"/>
                  <a:pt x="11720114" y="3307851"/>
                  <a:pt x="11804971" y="3271735"/>
                </a:cubicBezTo>
                <a:cubicBezTo>
                  <a:pt x="11922148" y="3221845"/>
                  <a:pt x="12012596" y="3126660"/>
                  <a:pt x="12129465" y="3086565"/>
                </a:cubicBezTo>
                <a:lnTo>
                  <a:pt x="12192000" y="3060706"/>
                </a:lnTo>
                <a:lnTo>
                  <a:pt x="12192000" y="3766004"/>
                </a:lnTo>
                <a:lnTo>
                  <a:pt x="12069511" y="3730912"/>
                </a:lnTo>
                <a:cubicBezTo>
                  <a:pt x="11963133" y="3704591"/>
                  <a:pt x="11854734" y="3686839"/>
                  <a:pt x="11743305" y="3682401"/>
                </a:cubicBezTo>
                <a:cubicBezTo>
                  <a:pt x="11731805" y="3681961"/>
                  <a:pt x="11714789" y="3681575"/>
                  <a:pt x="11692833" y="3681484"/>
                </a:cubicBezTo>
                <a:cubicBezTo>
                  <a:pt x="11363495" y="3680110"/>
                  <a:pt x="9922719" y="3745047"/>
                  <a:pt x="9314871" y="4689350"/>
                </a:cubicBezTo>
                <a:cubicBezTo>
                  <a:pt x="9302438" y="4694248"/>
                  <a:pt x="9288453" y="4707103"/>
                  <a:pt x="9284101" y="4719346"/>
                </a:cubicBezTo>
                <a:cubicBezTo>
                  <a:pt x="9263275" y="4776580"/>
                  <a:pt x="9212301" y="4801371"/>
                  <a:pt x="9166300" y="4832283"/>
                </a:cubicBezTo>
                <a:cubicBezTo>
                  <a:pt x="9125893" y="4859523"/>
                  <a:pt x="9082998" y="4887987"/>
                  <a:pt x="9066214" y="4933898"/>
                </a:cubicBezTo>
                <a:cubicBezTo>
                  <a:pt x="9044146" y="4995110"/>
                  <a:pt x="9106931" y="4944915"/>
                  <a:pt x="9118433" y="4968176"/>
                </a:cubicBezTo>
                <a:cubicBezTo>
                  <a:pt x="9094500" y="5000005"/>
                  <a:pt x="9057511" y="5029083"/>
                  <a:pt x="9047876" y="5065198"/>
                </a:cubicBezTo>
                <a:cubicBezTo>
                  <a:pt x="9012755" y="5195582"/>
                  <a:pt x="8936914" y="5290462"/>
                  <a:pt x="8823465" y="5364223"/>
                </a:cubicBezTo>
                <a:cubicBezTo>
                  <a:pt x="8790828" y="5385341"/>
                  <a:pt x="8769383" y="5423906"/>
                  <a:pt x="8724937" y="5430025"/>
                </a:cubicBezTo>
                <a:cubicBezTo>
                  <a:pt x="8626095" y="5443493"/>
                  <a:pt x="8657177" y="5548779"/>
                  <a:pt x="8604958" y="5595607"/>
                </a:cubicBezTo>
                <a:cubicBezTo>
                  <a:pt x="8595012" y="5604484"/>
                  <a:pt x="8585999" y="5621928"/>
                  <a:pt x="8587863" y="5633863"/>
                </a:cubicBezTo>
                <a:cubicBezTo>
                  <a:pt x="8590659" y="5651006"/>
                  <a:pt x="8602472" y="5667226"/>
                  <a:pt x="8612418" y="5682530"/>
                </a:cubicBezTo>
                <a:cubicBezTo>
                  <a:pt x="8622675" y="5697832"/>
                  <a:pt x="8638215" y="5711301"/>
                  <a:pt x="8630756" y="5731500"/>
                </a:cubicBezTo>
                <a:cubicBezTo>
                  <a:pt x="8627651" y="5739763"/>
                  <a:pt x="8629823" y="5768533"/>
                  <a:pt x="8606823" y="5745886"/>
                </a:cubicBezTo>
                <a:cubicBezTo>
                  <a:pt x="8543727" y="5683753"/>
                  <a:pt x="8507049" y="5742516"/>
                  <a:pt x="8452968" y="5770676"/>
                </a:cubicBezTo>
                <a:cubicBezTo>
                  <a:pt x="8496482" y="5799753"/>
                  <a:pt x="8535645" y="5820258"/>
                  <a:pt x="8542173" y="5863718"/>
                </a:cubicBezTo>
                <a:cubicBezTo>
                  <a:pt x="8555538" y="5953396"/>
                  <a:pt x="8612726" y="5994408"/>
                  <a:pt x="8699447" y="6002366"/>
                </a:cubicBezTo>
                <a:cubicBezTo>
                  <a:pt x="8667433" y="6088982"/>
                  <a:pt x="8667433" y="6088982"/>
                  <a:pt x="8770936" y="6100920"/>
                </a:cubicBezTo>
                <a:cubicBezTo>
                  <a:pt x="8731151" y="6156010"/>
                  <a:pt x="8731151" y="6170089"/>
                  <a:pt x="8779329" y="6189065"/>
                </a:cubicBezTo>
                <a:cubicBezTo>
                  <a:pt x="8825641" y="6207124"/>
                  <a:pt x="8876925" y="6213245"/>
                  <a:pt x="8919820" y="6241095"/>
                </a:cubicBezTo>
                <a:cubicBezTo>
                  <a:pt x="8880345" y="6311490"/>
                  <a:pt x="8869155" y="6393209"/>
                  <a:pt x="8787721" y="6427490"/>
                </a:cubicBezTo>
                <a:cubicBezTo>
                  <a:pt x="8774978" y="6432693"/>
                  <a:pt x="8766275" y="6453811"/>
                  <a:pt x="8774354" y="6466053"/>
                </a:cubicBezTo>
                <a:cubicBezTo>
                  <a:pt x="8803883" y="6510431"/>
                  <a:pt x="8761612" y="6594600"/>
                  <a:pt x="8853613" y="6604088"/>
                </a:cubicBezTo>
                <a:cubicBezTo>
                  <a:pt x="8865115" y="6605005"/>
                  <a:pt x="8875684" y="6614189"/>
                  <a:pt x="8866669" y="6626125"/>
                </a:cubicBezTo>
                <a:cubicBezTo>
                  <a:pt x="8835586" y="6667749"/>
                  <a:pt x="8873196" y="6664996"/>
                  <a:pt x="8895884" y="6670198"/>
                </a:cubicBezTo>
                <a:cubicBezTo>
                  <a:pt x="8923238" y="6676624"/>
                  <a:pt x="8954320" y="6658261"/>
                  <a:pt x="8979808" y="6680910"/>
                </a:cubicBezTo>
                <a:cubicBezTo>
                  <a:pt x="8973900" y="6704783"/>
                  <a:pt x="8951834" y="6704478"/>
                  <a:pt x="8936293" y="6712128"/>
                </a:cubicBezTo>
                <a:cubicBezTo>
                  <a:pt x="8890913" y="6734166"/>
                  <a:pt x="8853924" y="6760486"/>
                  <a:pt x="8851748" y="6817721"/>
                </a:cubicBezTo>
                <a:lnTo>
                  <a:pt x="88543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5BF308-D172-F082-8A9A-5778A274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Stage 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9696FA-B3F3-2584-9923-FFFA542A3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948" y="4222225"/>
            <a:ext cx="3627928" cy="13794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Theory</a:t>
            </a:r>
          </a:p>
        </p:txBody>
      </p:sp>
      <p:pic>
        <p:nvPicPr>
          <p:cNvPr id="10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A69BF38D-5852-DB79-31EC-1541EE612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3214" y="141251"/>
            <a:ext cx="2037728" cy="28801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CACD2F-4FC1-8463-4446-2BB1B1BC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5" y="3532488"/>
            <a:ext cx="1902725" cy="13794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E6226E-EFE0-296F-DF4B-9250A885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4782981"/>
            <a:ext cx="2142700" cy="137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596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2E681-3185-5AAB-E73E-D03FBE29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0" y="288925"/>
            <a:ext cx="2743200" cy="1325563"/>
          </a:xfrm>
        </p:spPr>
        <p:txBody>
          <a:bodyPr/>
          <a:lstStyle/>
          <a:p>
            <a:r>
              <a:rPr lang="pt-BR" dirty="0" err="1">
                <a:solidFill>
                  <a:srgbClr val="FF0000"/>
                </a:solidFill>
                <a:latin typeface="Algerian" panose="04020705040A02060702" pitchFamily="82" charset="0"/>
              </a:rPr>
              <a:t>Theory</a:t>
            </a:r>
            <a:endParaRPr lang="pt-BR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923E2D-4367-14CB-C871-AEDCCAA08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14488"/>
            <a:ext cx="10972800" cy="5083175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7030A0"/>
                </a:solidFill>
              </a:rPr>
              <a:t>Structure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of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Dark</a:t>
            </a:r>
            <a:r>
              <a:rPr lang="pt-BR" dirty="0">
                <a:solidFill>
                  <a:srgbClr val="7030A0"/>
                </a:solidFill>
              </a:rPr>
              <a:t> Sector </a:t>
            </a:r>
          </a:p>
          <a:p>
            <a:r>
              <a:rPr lang="pt-BR" dirty="0" err="1">
                <a:solidFill>
                  <a:srgbClr val="7030A0"/>
                </a:solidFill>
              </a:rPr>
              <a:t>cosmological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parameters</a:t>
            </a:r>
            <a:r>
              <a:rPr lang="pt-BR" dirty="0">
                <a:solidFill>
                  <a:srgbClr val="7030A0"/>
                </a:solidFill>
              </a:rPr>
              <a:t> </a:t>
            </a:r>
          </a:p>
          <a:p>
            <a:r>
              <a:rPr lang="pt-BR" dirty="0">
                <a:solidFill>
                  <a:srgbClr val="7030A0"/>
                </a:solidFill>
              </a:rPr>
              <a:t>DE/DM </a:t>
            </a:r>
            <a:r>
              <a:rPr lang="pt-BR" dirty="0" err="1">
                <a:solidFill>
                  <a:srgbClr val="7030A0"/>
                </a:solidFill>
              </a:rPr>
              <a:t>interactions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>
                <a:solidFill>
                  <a:srgbClr val="7030A0"/>
                </a:solidFill>
              </a:rPr>
              <a:t>Models </a:t>
            </a:r>
            <a:r>
              <a:rPr lang="pt-BR" dirty="0" err="1">
                <a:solidFill>
                  <a:srgbClr val="7030A0"/>
                </a:solidFill>
              </a:rPr>
              <a:t>of</a:t>
            </a:r>
            <a:r>
              <a:rPr lang="pt-BR" dirty="0">
                <a:solidFill>
                  <a:srgbClr val="7030A0"/>
                </a:solidFill>
              </a:rPr>
              <a:t> DM/DE</a:t>
            </a:r>
          </a:p>
          <a:p>
            <a:r>
              <a:rPr lang="pt-BR" dirty="0" err="1">
                <a:solidFill>
                  <a:srgbClr val="7030A0"/>
                </a:solidFill>
              </a:rPr>
              <a:t>FRB´s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and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cosmological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parameters</a:t>
            </a:r>
            <a:r>
              <a:rPr lang="pt-BR" dirty="0">
                <a:solidFill>
                  <a:srgbClr val="7030A0"/>
                </a:solidFill>
              </a:rPr>
              <a:t>/</a:t>
            </a:r>
            <a:r>
              <a:rPr lang="pt-BR" dirty="0" err="1">
                <a:solidFill>
                  <a:srgbClr val="7030A0"/>
                </a:solidFill>
              </a:rPr>
              <a:t>consequences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>
                <a:solidFill>
                  <a:srgbClr val="7030A0"/>
                </a:solidFill>
              </a:rPr>
              <a:t>Mass </a:t>
            </a:r>
            <a:r>
              <a:rPr lang="pt-BR" dirty="0" err="1">
                <a:solidFill>
                  <a:srgbClr val="7030A0"/>
                </a:solidFill>
              </a:rPr>
              <a:t>distribution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 err="1">
                <a:solidFill>
                  <a:srgbClr val="7030A0"/>
                </a:solidFill>
              </a:rPr>
              <a:t>Pulsars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 err="1">
                <a:solidFill>
                  <a:srgbClr val="7030A0"/>
                </a:solidFill>
              </a:rPr>
              <a:t>Flaring</a:t>
            </a:r>
            <a:r>
              <a:rPr lang="pt-BR" dirty="0">
                <a:solidFill>
                  <a:srgbClr val="7030A0"/>
                </a:solidFill>
              </a:rPr>
              <a:t> stars</a:t>
            </a:r>
          </a:p>
          <a:p>
            <a:r>
              <a:rPr lang="pt-BR" dirty="0" err="1">
                <a:solidFill>
                  <a:srgbClr val="7030A0"/>
                </a:solidFill>
              </a:rPr>
              <a:t>Astrophysical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signs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and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>
                <a:solidFill>
                  <a:srgbClr val="7030A0"/>
                </a:solidFill>
              </a:rPr>
              <a:t>consequences</a:t>
            </a:r>
            <a:endParaRPr lang="pt-BR" dirty="0">
              <a:solidFill>
                <a:srgbClr val="7030A0"/>
              </a:solidFill>
            </a:endParaRPr>
          </a:p>
          <a:p>
            <a:r>
              <a:rPr lang="pt-BR" dirty="0">
                <a:solidFill>
                  <a:srgbClr val="7030A0"/>
                </a:solidFill>
              </a:rPr>
              <a:t>..............................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0404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230B8-79E0-16E4-C1F7-E9345EDB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313" y="1396290"/>
            <a:ext cx="4962855" cy="12650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kern="1200" dirty="0">
                <a:solidFill>
                  <a:srgbClr val="00B050"/>
                </a:solidFill>
                <a:latin typeface="Algerian" panose="04020705040A02060702" pitchFamily="82" charset="0"/>
              </a:rPr>
              <a:t>Construction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Carro estacionado em chão de terra&#10;&#10;Descrição gerada automaticamente">
            <a:extLst>
              <a:ext uri="{FF2B5EF4-FFF2-40B4-BE49-F238E27FC236}">
                <a16:creationId xmlns:a16="http://schemas.microsoft.com/office/drawing/2014/main" id="{8BB5F2E1-AED9-1B04-79B7-D46449D7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3" b="37387"/>
          <a:stretch/>
        </p:blipFill>
        <p:spPr>
          <a:xfrm>
            <a:off x="4700396" y="617591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Caminho de terra do lado de uma rocha&#10;&#10;Descrição gerada automaticamente">
            <a:extLst>
              <a:ext uri="{FF2B5EF4-FFF2-40B4-BE49-F238E27FC236}">
                <a16:creationId xmlns:a16="http://schemas.microsoft.com/office/drawing/2014/main" id="{8CFD0EC7-8170-A043-A518-386B3CD93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3" r="2" b="25198"/>
          <a:stretch/>
        </p:blipFill>
        <p:spPr>
          <a:xfrm>
            <a:off x="3545527" y="3036574"/>
            <a:ext cx="2505456" cy="2505456"/>
          </a:xfrm>
          <a:custGeom>
            <a:avLst/>
            <a:gdLst/>
            <a:ahLst/>
            <a:cxnLst/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5" name="Imagem 4" descr="Caminho de terra&#10;&#10;Descrição gerada automaticamente">
            <a:extLst>
              <a:ext uri="{FF2B5EF4-FFF2-40B4-BE49-F238E27FC236}">
                <a16:creationId xmlns:a16="http://schemas.microsoft.com/office/drawing/2014/main" id="{CC38B6BB-F415-035C-B577-3F9457734F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7" b="2"/>
          <a:stretch/>
        </p:blipFill>
        <p:spPr>
          <a:xfrm>
            <a:off x="20" y="10"/>
            <a:ext cx="3904480" cy="3318836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11" name="Imagem 10" descr="Uma imagem contendo grama, natureza, campo, vaca&#10;&#10;Descrição gerada automaticamente">
            <a:extLst>
              <a:ext uri="{FF2B5EF4-FFF2-40B4-BE49-F238E27FC236}">
                <a16:creationId xmlns:a16="http://schemas.microsoft.com/office/drawing/2014/main" id="{97303CAD-D3CA-8304-85CA-54C855ADB7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8" r="22880" b="4"/>
          <a:stretch/>
        </p:blipFill>
        <p:spPr>
          <a:xfrm>
            <a:off x="1" y="4207014"/>
            <a:ext cx="3050387" cy="2654675"/>
          </a:xfrm>
          <a:custGeom>
            <a:avLst/>
            <a:gdLst/>
            <a:ahLst/>
            <a:cxnLst/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CE0CD6-30DA-B9AE-932C-1EBEA2C1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2037" y="4585648"/>
            <a:ext cx="4962856" cy="1596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Ongoing construction operations</a:t>
            </a:r>
          </a:p>
        </p:txBody>
      </p:sp>
    </p:spTree>
    <p:extLst>
      <p:ext uri="{BB962C8B-B14F-4D97-AF65-F5344CB8AC3E}">
        <p14:creationId xmlns:p14="http://schemas.microsoft.com/office/powerpoint/2010/main" val="826351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04E40-313C-6EA1-9D79-0A2F12BE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288925"/>
            <a:ext cx="9486900" cy="1325563"/>
          </a:xfrm>
        </p:spPr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  <a:latin typeface="Algerian" panose="04020705040A02060702" pitchFamily="82" charset="0"/>
              </a:rPr>
              <a:t>Outreach</a:t>
            </a:r>
            <a:r>
              <a:rPr lang="pt-BR" sz="54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5400" dirty="0" err="1">
                <a:solidFill>
                  <a:srgbClr val="FF0000"/>
                </a:solidFill>
                <a:latin typeface="Algerian" panose="04020705040A02060702" pitchFamily="82" charset="0"/>
              </a:rPr>
              <a:t>and</a:t>
            </a:r>
            <a:r>
              <a:rPr lang="pt-BR" sz="54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5400" dirty="0" err="1">
                <a:solidFill>
                  <a:srgbClr val="FF0000"/>
                </a:solidFill>
                <a:latin typeface="Algerian" panose="04020705040A02060702" pitchFamily="82" charset="0"/>
              </a:rPr>
              <a:t>education</a:t>
            </a:r>
            <a:endParaRPr lang="pt-BR" sz="5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B265D1-C810-5403-9FEA-3288FE805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 descr="Grupo de pessoas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94DE9433-F4E8-F42E-D3BC-C38FC2951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97706"/>
            <a:ext cx="3721100" cy="3721100"/>
          </a:xfrm>
          <a:prstGeom prst="rect">
            <a:avLst/>
          </a:prstGeom>
        </p:spPr>
      </p:pic>
      <p:pic>
        <p:nvPicPr>
          <p:cNvPr id="7" name="Imagem 6" descr="Uma imagem contendo ao ar livre, jovem, pequeno, menino&#10;&#10;Descrição gerada automaticamente">
            <a:extLst>
              <a:ext uri="{FF2B5EF4-FFF2-40B4-BE49-F238E27FC236}">
                <a16:creationId xmlns:a16="http://schemas.microsoft.com/office/drawing/2014/main" id="{844B2671-6418-E102-3DA9-12A69BA2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65" y="1825625"/>
            <a:ext cx="2503170" cy="4532903"/>
          </a:xfrm>
          <a:prstGeom prst="rect">
            <a:avLst/>
          </a:prstGeom>
        </p:spPr>
      </p:pic>
      <p:pic>
        <p:nvPicPr>
          <p:cNvPr id="9" name="Imagem 8" descr="Casa de madeira com água ao fundo&#10;&#10;Descrição gerada automaticamente com confiança média">
            <a:extLst>
              <a:ext uri="{FF2B5EF4-FFF2-40B4-BE49-F238E27FC236}">
                <a16:creationId xmlns:a16="http://schemas.microsoft.com/office/drawing/2014/main" id="{F6170545-515C-4735-E3EC-BC84680F2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00" y="1782587"/>
            <a:ext cx="2447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80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443" y="131901"/>
            <a:ext cx="5964694" cy="664602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BINGO High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Resolution</a:t>
            </a:r>
            <a:b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the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abdus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project</a:t>
            </a:r>
            <a:endParaRPr lang="en-GB" sz="4000" dirty="0"/>
          </a:p>
        </p:txBody>
      </p:sp>
      <p:pic>
        <p:nvPicPr>
          <p:cNvPr id="245762" name="Picture 2" descr="http://www.haystack.mit.edu/ast/science/epoch/pictures/reionexpl.jpg"/>
          <p:cNvPicPr>
            <a:picLocks noChangeAspect="1" noChangeArrowheads="1"/>
          </p:cNvPicPr>
          <p:nvPr/>
        </p:nvPicPr>
        <p:blipFill>
          <a:blip r:embed="rId2" cstate="print"/>
          <a:srcRect l="22146" t="9843" r="29528" b="3937"/>
          <a:stretch>
            <a:fillRect/>
          </a:stretch>
        </p:blipFill>
        <p:spPr bwMode="auto">
          <a:xfrm>
            <a:off x="1703513" y="1340768"/>
            <a:ext cx="2339445" cy="5217560"/>
          </a:xfrm>
          <a:prstGeom prst="rect">
            <a:avLst/>
          </a:prstGeom>
          <a:noFill/>
        </p:spPr>
      </p:pic>
      <p:pic>
        <p:nvPicPr>
          <p:cNvPr id="5" name="Picture 3" descr="h21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953256" y="373606"/>
            <a:ext cx="3312368" cy="1698072"/>
          </a:xfrm>
          <a:prstGeom prst="rect">
            <a:avLst/>
          </a:prstGeom>
          <a:solidFill>
            <a:schemeClr val="accent1"/>
          </a:solidFill>
          <a:ln/>
        </p:spPr>
      </p:pic>
      <p:sp>
        <p:nvSpPr>
          <p:cNvPr id="8" name="Rectangle 7"/>
          <p:cNvSpPr/>
          <p:nvPr/>
        </p:nvSpPr>
        <p:spPr>
          <a:xfrm>
            <a:off x="1703512" y="3861048"/>
            <a:ext cx="2304256" cy="192540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cxnSpLocks/>
            <a:stCxn id="8" idx="3"/>
            <a:endCxn id="23" idx="1"/>
          </p:cNvCxnSpPr>
          <p:nvPr/>
        </p:nvCxnSpPr>
        <p:spPr>
          <a:xfrm flipV="1">
            <a:off x="4007769" y="3705087"/>
            <a:ext cx="2949041" cy="1118664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51097" y="1248034"/>
            <a:ext cx="2786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450 – 1450 MHz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 (z ~ 0 – 2.1)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1 MHz resolution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1.2 deg Resolution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T system 40K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Station 4500 m</a:t>
            </a:r>
            <a:r>
              <a:rPr lang="en-US" b="1" baseline="300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2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384032" y="5301208"/>
            <a:ext cx="4032448" cy="12961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oogle Shape;53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6809" y="2234269"/>
            <a:ext cx="3500462" cy="294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4" descr="BINGO Porta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28" y="5857893"/>
            <a:ext cx="952500" cy="838201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633686" y="5301208"/>
            <a:ext cx="42148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- What is the nature of dark energy?</a:t>
            </a:r>
          </a:p>
          <a:p>
            <a:r>
              <a:rPr lang="en-GB" dirty="0">
                <a:solidFill>
                  <a:schemeClr val="bg1"/>
                </a:solidFill>
              </a:rPr>
              <a:t>- Can we measure the fluctuations with 21cm radiation</a:t>
            </a:r>
          </a:p>
          <a:p>
            <a:r>
              <a:rPr lang="en-GB" dirty="0">
                <a:solidFill>
                  <a:schemeClr val="bg1"/>
                </a:solidFill>
              </a:rPr>
              <a:t>- Is our model of cosmology correct?</a:t>
            </a:r>
          </a:p>
          <a:p>
            <a:endParaRPr lang="en-GB" dirty="0"/>
          </a:p>
        </p:txBody>
      </p:sp>
      <p:pic>
        <p:nvPicPr>
          <p:cNvPr id="167938" name="Picture 2" descr="The Vivaldi antenna array tile for SKA MFAA, developed in ASTRON, The... |  Download Scientific Diagra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69490" y="3560965"/>
            <a:ext cx="1643074" cy="164307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7A9BB5-E693-635B-E389-C66C219A70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105" y="2716280"/>
            <a:ext cx="3270583" cy="1864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4FF15-511F-155E-7BEF-9B9135911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011" y="844534"/>
            <a:ext cx="3548061" cy="38513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A3CF45-CD90-07CC-38A1-FD327F86DD7E}"/>
              </a:ext>
            </a:extLst>
          </p:cNvPr>
          <p:cNvSpPr txBox="1">
            <a:spLocks/>
          </p:cNvSpPr>
          <p:nvPr/>
        </p:nvSpPr>
        <p:spPr>
          <a:xfrm>
            <a:off x="0" y="1071546"/>
            <a:ext cx="1752033" cy="81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i="1" dirty="0">
                <a:solidFill>
                  <a:schemeClr val="accent6">
                    <a:lumMod val="50000"/>
                  </a:schemeClr>
                </a:solidFill>
              </a:rPr>
              <a:t>Filipe Abdalla, Amilcar Queiroz, Elcio Abdalla, Bin Wang</a:t>
            </a:r>
          </a:p>
        </p:txBody>
      </p:sp>
    </p:spTree>
  </p:cSld>
  <p:clrMapOvr>
    <a:masterClrMapping/>
  </p:clrMapOvr>
  <p:transition advTm="1833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66032-2BC2-7F0D-4E74-D48F42D60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92" y="146951"/>
            <a:ext cx="121920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Open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Problems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in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the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study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of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pt-BR" sz="4000" dirty="0" err="1">
                <a:solidFill>
                  <a:srgbClr val="FF0000"/>
                </a:solidFill>
                <a:latin typeface="Algerian" panose="04020705040A02060702" pitchFamily="82" charset="0"/>
              </a:rPr>
              <a:t>the</a:t>
            </a:r>
            <a:r>
              <a:rPr lang="pt-BR" sz="4000" dirty="0">
                <a:solidFill>
                  <a:srgbClr val="FF0000"/>
                </a:solidFill>
                <a:latin typeface="Algerian" panose="04020705040A02060702" pitchFamily="82" charset="0"/>
              </a:rPr>
              <a:t> cosmos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0B1454-BCB9-98B8-6B2E-C94DA61D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47800"/>
            <a:ext cx="11328400" cy="4930775"/>
          </a:xfrm>
        </p:spPr>
        <p:txBody>
          <a:bodyPr>
            <a:normAutofit lnSpcReduction="10000"/>
          </a:bodyPr>
          <a:lstStyle/>
          <a:p>
            <a:r>
              <a:rPr lang="pt-BR" sz="3200" dirty="0" err="1">
                <a:solidFill>
                  <a:srgbClr val="7030A0"/>
                </a:solidFill>
              </a:rPr>
              <a:t>What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is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Dark</a:t>
            </a:r>
            <a:r>
              <a:rPr lang="pt-BR" sz="3200" dirty="0">
                <a:solidFill>
                  <a:srgbClr val="7030A0"/>
                </a:solidFill>
              </a:rPr>
              <a:t> Energy</a:t>
            </a:r>
          </a:p>
          <a:p>
            <a:endParaRPr lang="pt-BR" sz="3200" dirty="0">
              <a:solidFill>
                <a:srgbClr val="7030A0"/>
              </a:solidFill>
            </a:endParaRPr>
          </a:p>
          <a:p>
            <a:r>
              <a:rPr lang="pt-BR" sz="3200" dirty="0" err="1">
                <a:solidFill>
                  <a:srgbClr val="7030A0"/>
                </a:solidFill>
              </a:rPr>
              <a:t>What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is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Dark</a:t>
            </a:r>
            <a:r>
              <a:rPr lang="pt-BR" sz="3200" dirty="0">
                <a:solidFill>
                  <a:srgbClr val="7030A0"/>
                </a:solidFill>
              </a:rPr>
              <a:t> </a:t>
            </a:r>
            <a:r>
              <a:rPr lang="pt-BR" sz="3200" dirty="0" err="1">
                <a:solidFill>
                  <a:srgbClr val="7030A0"/>
                </a:solidFill>
              </a:rPr>
              <a:t>Matter</a:t>
            </a:r>
            <a:endParaRPr lang="pt-BR" sz="3200" dirty="0">
              <a:solidFill>
                <a:srgbClr val="7030A0"/>
              </a:solidFill>
            </a:endParaRPr>
          </a:p>
          <a:p>
            <a:endParaRPr lang="pt-BR" sz="3200" dirty="0">
              <a:solidFill>
                <a:srgbClr val="7030A0"/>
              </a:solidFill>
            </a:endParaRPr>
          </a:p>
          <a:p>
            <a:r>
              <a:rPr lang="pt-BR" sz="3200" dirty="0" err="1">
                <a:solidFill>
                  <a:srgbClr val="7030A0"/>
                </a:solidFill>
              </a:rPr>
              <a:t>Gravity</a:t>
            </a:r>
            <a:r>
              <a:rPr lang="pt-BR" sz="3200" dirty="0">
                <a:solidFill>
                  <a:srgbClr val="7030A0"/>
                </a:solidFill>
              </a:rPr>
              <a:t> in </a:t>
            </a:r>
            <a:r>
              <a:rPr lang="pt-BR" sz="3200" dirty="0" err="1">
                <a:solidFill>
                  <a:srgbClr val="7030A0"/>
                </a:solidFill>
              </a:rPr>
              <a:t>Cosmology</a:t>
            </a:r>
            <a:endParaRPr lang="pt-BR" sz="3200" dirty="0">
              <a:solidFill>
                <a:srgbClr val="7030A0"/>
              </a:solidFill>
            </a:endParaRPr>
          </a:p>
          <a:p>
            <a:endParaRPr lang="pt-BR" sz="3200" dirty="0">
              <a:solidFill>
                <a:srgbClr val="7030A0"/>
              </a:solidFill>
            </a:endParaRPr>
          </a:p>
          <a:p>
            <a:r>
              <a:rPr lang="pt-BR" sz="3200" dirty="0">
                <a:solidFill>
                  <a:srgbClr val="7030A0"/>
                </a:solidFill>
              </a:rPr>
              <a:t>Fast Radio </a:t>
            </a:r>
            <a:r>
              <a:rPr lang="pt-BR" sz="3200" dirty="0" err="1">
                <a:solidFill>
                  <a:srgbClr val="7030A0"/>
                </a:solidFill>
              </a:rPr>
              <a:t>Bursts</a:t>
            </a:r>
            <a:endParaRPr lang="pt-BR" sz="3200" dirty="0">
              <a:solidFill>
                <a:srgbClr val="7030A0"/>
              </a:solidFill>
            </a:endParaRPr>
          </a:p>
          <a:p>
            <a:endParaRPr lang="pt-BR" sz="3200" dirty="0">
              <a:solidFill>
                <a:srgbClr val="7030A0"/>
              </a:solidFill>
            </a:endParaRPr>
          </a:p>
          <a:p>
            <a:r>
              <a:rPr lang="pt-BR" sz="3200" dirty="0" err="1">
                <a:solidFill>
                  <a:srgbClr val="7030A0"/>
                </a:solidFill>
              </a:rPr>
              <a:t>Pulsars</a:t>
            </a:r>
            <a:endParaRPr lang="pt-BR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30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38" y="214290"/>
            <a:ext cx="2138548" cy="4065610"/>
          </a:xfrm>
        </p:spPr>
        <p:txBody>
          <a:bodyPr/>
          <a:lstStyle/>
          <a:p>
            <a:r>
              <a:rPr lang="en-GB" sz="3600" dirty="0" err="1">
                <a:solidFill>
                  <a:srgbClr val="FF0000"/>
                </a:solidFill>
                <a:latin typeface="Algerian" panose="04020705040A02060702" pitchFamily="82" charset="0"/>
              </a:rPr>
              <a:t>abdus</a:t>
            </a:r>
            <a:r>
              <a:rPr lang="en-GB" sz="3600" dirty="0">
                <a:solidFill>
                  <a:srgbClr val="FF0000"/>
                </a:solidFill>
                <a:latin typeface="Algerian" panose="04020705040A02060702" pitchFamily="82" charset="0"/>
              </a:rPr>
              <a:t> forecasts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9786" y="5191156"/>
            <a:ext cx="7215238" cy="1452554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Can be competitive with even the largest surveys such as the Square Kilometre array.</a:t>
            </a:r>
          </a:p>
          <a:p>
            <a:r>
              <a:rPr lang="en-GB" sz="2400" dirty="0">
                <a:solidFill>
                  <a:schemeClr val="bg1"/>
                </a:solidFill>
              </a:rPr>
              <a:t>Can also do other ancillary science extremely well such as finding the elusive FRBs.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3577" y="0"/>
            <a:ext cx="103145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946" y="3711853"/>
            <a:ext cx="9735033" cy="2977345"/>
          </a:xfrm>
          <a:custGeom>
            <a:avLst/>
            <a:gdLst/>
            <a:ahLst/>
            <a:cxnLst/>
            <a:rect l="l" t="t" r="r" b="b"/>
            <a:pathLst>
              <a:path w="14602550" h="4466017">
                <a:moveTo>
                  <a:pt x="0" y="0"/>
                </a:moveTo>
                <a:lnTo>
                  <a:pt x="14602550" y="0"/>
                </a:lnTo>
                <a:lnTo>
                  <a:pt x="14602550" y="4466017"/>
                </a:lnTo>
                <a:lnTo>
                  <a:pt x="0" y="446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12" r="-1398" b="-979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338191" y="829725"/>
            <a:ext cx="3311789" cy="2830429"/>
          </a:xfrm>
          <a:custGeom>
            <a:avLst/>
            <a:gdLst/>
            <a:ahLst/>
            <a:cxnLst/>
            <a:rect l="l" t="t" r="r" b="b"/>
            <a:pathLst>
              <a:path w="4967684" h="4245644">
                <a:moveTo>
                  <a:pt x="0" y="0"/>
                </a:moveTo>
                <a:lnTo>
                  <a:pt x="4967683" y="0"/>
                </a:lnTo>
                <a:lnTo>
                  <a:pt x="4967683" y="4245644"/>
                </a:lnTo>
                <a:lnTo>
                  <a:pt x="0" y="424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7" t="-2734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256448"/>
            <a:ext cx="1219200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046"/>
              </a:lnSpc>
            </a:pPr>
            <a:r>
              <a:rPr lang="en-US" sz="3400">
                <a:solidFill>
                  <a:srgbClr val="FFFFFF"/>
                </a:solidFill>
                <a:latin typeface="字由点字倔强黑"/>
              </a:rPr>
              <a:t>Search for FRBs with BINGO main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4449" y="1717070"/>
            <a:ext cx="5052907" cy="101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Arimo"/>
              </a:rPr>
              <a:t>Several </a:t>
            </a:r>
            <a:r>
              <a:rPr lang="en-US" sz="2000">
                <a:solidFill>
                  <a:srgbClr val="A8FFFA"/>
                </a:solidFill>
                <a:latin typeface="Arimo"/>
              </a:rPr>
              <a:t>FRBs</a:t>
            </a:r>
            <a:r>
              <a:rPr lang="en-US" sz="2000">
                <a:solidFill>
                  <a:srgbClr val="FFFFFF"/>
                </a:solidFill>
                <a:latin typeface="Arimo"/>
              </a:rPr>
              <a:t> will be found, </a:t>
            </a:r>
            <a:r>
              <a:rPr lang="en-US" sz="2000">
                <a:solidFill>
                  <a:srgbClr val="FEFE00"/>
                </a:solidFill>
                <a:latin typeface="Arimo"/>
              </a:rPr>
              <a:t>competitive with CHIMES</a:t>
            </a:r>
            <a:r>
              <a:rPr lang="en-US" sz="2000">
                <a:solidFill>
                  <a:srgbClr val="FFFFFF"/>
                </a:solidFill>
                <a:latin typeface="Arimo"/>
              </a:rPr>
              <a:t>, but no localization is possible with the main telescope only.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4655"/>
            <a:ext cx="12192000" cy="63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500"/>
              </a:lnSpc>
              <a:spcBef>
                <a:spcPct val="0"/>
              </a:spcBef>
            </a:pPr>
            <a:r>
              <a:rPr lang="en-US" sz="3666">
                <a:solidFill>
                  <a:srgbClr val="FFFFFF"/>
                </a:solidFill>
                <a:latin typeface="字由点字倔强黑"/>
              </a:rPr>
              <a:t>ABDUS and phased array antennas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7628" y="2133261"/>
            <a:ext cx="10828573" cy="34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036" lvl="1" indent="-200018" defTabSz="609630">
              <a:lnSpc>
                <a:spcPts val="2686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Phased arrays consist of closely distributed antenna elements, allowing synthesis of multiple independent beams.</a:t>
            </a:r>
          </a:p>
          <a:p>
            <a:pPr defTabSz="609630">
              <a:lnSpc>
                <a:spcPts val="2686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  <a:p>
            <a:pPr marL="400036" lvl="1" indent="-200018" defTabSz="609630">
              <a:lnSpc>
                <a:spcPts val="2686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ABDUS proposes the use of phased arrays to boost BINGO's capabilities.</a:t>
            </a:r>
          </a:p>
          <a:p>
            <a:pPr defTabSz="609630">
              <a:lnSpc>
                <a:spcPts val="2686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  <a:p>
            <a:pPr marL="400036" lvl="1" indent="-200018" defTabSz="609630">
              <a:lnSpc>
                <a:spcPts val="2686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ABDUS-1 involves associating phased arrays with the BINGO focal plane using Vivaldi antennas and beamformers.</a:t>
            </a:r>
          </a:p>
          <a:p>
            <a:pPr defTabSz="609630">
              <a:lnSpc>
                <a:spcPts val="2686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  <a:p>
            <a:pPr marL="400036" lvl="1" indent="-200018" defTabSz="609630">
              <a:lnSpc>
                <a:spcPts val="2686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ABDUS-2 includes outriggers composed of feed horns and phased-array stations 20 km away to achieve higher angular resolution.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8543" y="2834279"/>
            <a:ext cx="4414585" cy="3718003"/>
          </a:xfrm>
          <a:custGeom>
            <a:avLst/>
            <a:gdLst/>
            <a:ahLst/>
            <a:cxnLst/>
            <a:rect l="l" t="t" r="r" b="b"/>
            <a:pathLst>
              <a:path w="6621877" h="5577005">
                <a:moveTo>
                  <a:pt x="0" y="0"/>
                </a:moveTo>
                <a:lnTo>
                  <a:pt x="6621877" y="0"/>
                </a:lnTo>
                <a:lnTo>
                  <a:pt x="6621877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665348" y="3452040"/>
            <a:ext cx="4840853" cy="2732861"/>
          </a:xfrm>
          <a:custGeom>
            <a:avLst/>
            <a:gdLst/>
            <a:ahLst/>
            <a:cxnLst/>
            <a:rect l="l" t="t" r="r" b="b"/>
            <a:pathLst>
              <a:path w="7261279" h="4099291">
                <a:moveTo>
                  <a:pt x="0" y="0"/>
                </a:moveTo>
                <a:lnTo>
                  <a:pt x="7261279" y="0"/>
                </a:lnTo>
                <a:lnTo>
                  <a:pt x="7261279" y="4099291"/>
                </a:lnTo>
                <a:lnTo>
                  <a:pt x="0" y="40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609954" y="922104"/>
            <a:ext cx="3167541" cy="2381168"/>
          </a:xfrm>
          <a:custGeom>
            <a:avLst/>
            <a:gdLst/>
            <a:ahLst/>
            <a:cxnLst/>
            <a:rect l="l" t="t" r="r" b="b"/>
            <a:pathLst>
              <a:path w="4751312" h="3571752">
                <a:moveTo>
                  <a:pt x="0" y="0"/>
                </a:moveTo>
                <a:lnTo>
                  <a:pt x="4751312" y="0"/>
                </a:lnTo>
                <a:lnTo>
                  <a:pt x="4751312" y="3571752"/>
                </a:lnTo>
                <a:lnTo>
                  <a:pt x="0" y="357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244474"/>
            <a:ext cx="12192000" cy="63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500"/>
              </a:lnSpc>
              <a:spcBef>
                <a:spcPct val="0"/>
              </a:spcBef>
            </a:pPr>
            <a:r>
              <a:rPr lang="en-US" sz="3666">
                <a:solidFill>
                  <a:srgbClr val="FFFFFF"/>
                </a:solidFill>
                <a:latin typeface="字由点字倔强黑"/>
              </a:rPr>
              <a:t>Vivaldi Tile simulation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6643" y="1184925"/>
            <a:ext cx="6337051" cy="182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036" lvl="1" indent="-200018" defTabSz="609630">
              <a:lnSpc>
                <a:spcPts val="2427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We simulated a 2x8 array. It correspond to a 35cm x 134 cm tile that will be used on ABDUS project. </a:t>
            </a:r>
          </a:p>
          <a:p>
            <a:pPr defTabSz="609630">
              <a:lnSpc>
                <a:spcPts val="2427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  <a:p>
            <a:pPr marL="400036" lvl="1" indent="-200018" defTabSz="609630">
              <a:lnSpc>
                <a:spcPts val="2427"/>
              </a:lnSpc>
              <a:buFont typeface="Arial"/>
              <a:buChar char="•"/>
            </a:pPr>
            <a:r>
              <a:rPr lang="en-US" sz="1853">
                <a:solidFill>
                  <a:srgbClr val="FFFFFF"/>
                </a:solidFill>
                <a:latin typeface="Arimo"/>
              </a:rPr>
              <a:t>The tile is also under tests on ASTRON facilities and will be sent to Brazil after some measurements be finished.</a:t>
            </a:r>
          </a:p>
          <a:p>
            <a:pPr defTabSz="609630">
              <a:lnSpc>
                <a:spcPts val="2427"/>
              </a:lnSpc>
            </a:pPr>
            <a:endParaRPr lang="en-US" sz="1853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4D9C794-A757-8FCE-F5F6-0D47838ED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265" y="2098747"/>
            <a:ext cx="16450581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Localização do BINGO: Coords: 7° 2' 27.6” S; 38° 16' 4.8" W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Paraíba state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88888"/>
                </a:solidFill>
                <a:effectLst/>
                <a:latin typeface="Comic Sans MS" panose="030F0702030302020204" pitchFamily="66" charset="0"/>
              </a:rPr>
              <a:t>8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4" name="Picture 2" descr="Picture 5">
            <a:extLst>
              <a:ext uri="{FF2B5EF4-FFF2-40B4-BE49-F238E27FC236}">
                <a16:creationId xmlns:a16="http://schemas.microsoft.com/office/drawing/2014/main" id="{0A13E969-4E9B-1D81-939E-FF41DDF7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91" y="520700"/>
            <a:ext cx="11455396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59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B053D-30D7-03B5-E4A6-0A7ECC06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90" y="136525"/>
            <a:ext cx="2620370" cy="1325563"/>
          </a:xfrm>
        </p:spPr>
        <p:txBody>
          <a:bodyPr/>
          <a:lstStyle/>
          <a:p>
            <a:r>
              <a:rPr lang="pt-BR" dirty="0" err="1">
                <a:solidFill>
                  <a:srgbClr val="FF0000"/>
                </a:solidFill>
                <a:latin typeface="Algerian" panose="04020705040A02060702" pitchFamily="82" charset="0"/>
              </a:rPr>
              <a:t>Support</a:t>
            </a:r>
            <a:endParaRPr lang="pt-BR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E29080-02D5-6EAD-5F81-D6173036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600200"/>
            <a:ext cx="10706100" cy="45767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FAPESP (Fundação de Amparo à Pesquisa do Estado de São Paulo)</a:t>
            </a:r>
          </a:p>
          <a:p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Paraiba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Government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(João Azevedo, Claudio Furtado, Rubens Freire) </a:t>
            </a:r>
            <a:r>
              <a:rPr lang="pt-BR" dirty="0">
                <a:solidFill>
                  <a:srgbClr val="FF0000"/>
                </a:solidFill>
              </a:rPr>
              <a:t>*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FINEP (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Projects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Studies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financing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– Federal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Government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Ministry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Science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Tecnology (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Brazil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Federal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University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of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Campina Grande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University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of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São Paulo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National Natural Science Foundation of China</a:t>
            </a:r>
            <a:endParaRPr lang="pt-BR" b="0" i="0" dirty="0">
              <a:solidFill>
                <a:schemeClr val="accent6">
                  <a:lumMod val="50000"/>
                </a:schemeClr>
              </a:solidFill>
              <a:effectLst/>
              <a:latin typeface="Menlo"/>
            </a:endParaRPr>
          </a:p>
          <a:p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YangZhou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University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(China)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INPE (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National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Institute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of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Space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Research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,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Brazil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)</a:t>
            </a:r>
          </a:p>
          <a:p>
            <a:endParaRPr lang="pt-B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7159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E285D5-8110-4AE6-AF36-F83E45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CB053D-30D7-03B5-E4A6-0A7ECC06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8" y="464408"/>
            <a:ext cx="4399872" cy="16425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kern="1200" dirty="0">
                <a:solidFill>
                  <a:srgbClr val="FF0000"/>
                </a:solidFill>
                <a:latin typeface="Algerian" panose="04020705040A02060702" pitchFamily="82" charset="0"/>
              </a:rPr>
              <a:t>Main Collaborating Companies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328" y="2457800"/>
            <a:ext cx="3877056" cy="18288"/>
          </a:xfrm>
          <a:custGeom>
            <a:avLst/>
            <a:gdLst>
              <a:gd name="connsiteX0" fmla="*/ 0 w 3877056"/>
              <a:gd name="connsiteY0" fmla="*/ 0 h 18288"/>
              <a:gd name="connsiteX1" fmla="*/ 723717 w 3877056"/>
              <a:gd name="connsiteY1" fmla="*/ 0 h 18288"/>
              <a:gd name="connsiteX2" fmla="*/ 1447434 w 3877056"/>
              <a:gd name="connsiteY2" fmla="*/ 0 h 18288"/>
              <a:gd name="connsiteX3" fmla="*/ 1977299 w 3877056"/>
              <a:gd name="connsiteY3" fmla="*/ 0 h 18288"/>
              <a:gd name="connsiteX4" fmla="*/ 2623475 w 3877056"/>
              <a:gd name="connsiteY4" fmla="*/ 0 h 18288"/>
              <a:gd name="connsiteX5" fmla="*/ 3192109 w 3877056"/>
              <a:gd name="connsiteY5" fmla="*/ 0 h 18288"/>
              <a:gd name="connsiteX6" fmla="*/ 3877056 w 3877056"/>
              <a:gd name="connsiteY6" fmla="*/ 0 h 18288"/>
              <a:gd name="connsiteX7" fmla="*/ 3877056 w 3877056"/>
              <a:gd name="connsiteY7" fmla="*/ 18288 h 18288"/>
              <a:gd name="connsiteX8" fmla="*/ 3230880 w 3877056"/>
              <a:gd name="connsiteY8" fmla="*/ 18288 h 18288"/>
              <a:gd name="connsiteX9" fmla="*/ 2662245 w 3877056"/>
              <a:gd name="connsiteY9" fmla="*/ 18288 h 18288"/>
              <a:gd name="connsiteX10" fmla="*/ 2016069 w 3877056"/>
              <a:gd name="connsiteY10" fmla="*/ 18288 h 18288"/>
              <a:gd name="connsiteX11" fmla="*/ 1408664 w 3877056"/>
              <a:gd name="connsiteY11" fmla="*/ 18288 h 18288"/>
              <a:gd name="connsiteX12" fmla="*/ 840029 w 3877056"/>
              <a:gd name="connsiteY12" fmla="*/ 18288 h 18288"/>
              <a:gd name="connsiteX13" fmla="*/ 0 w 3877056"/>
              <a:gd name="connsiteY13" fmla="*/ 18288 h 18288"/>
              <a:gd name="connsiteX14" fmla="*/ 0 w 3877056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18288" fill="none" extrusionOk="0">
                <a:moveTo>
                  <a:pt x="0" y="0"/>
                </a:moveTo>
                <a:cubicBezTo>
                  <a:pt x="155902" y="14477"/>
                  <a:pt x="567164" y="18992"/>
                  <a:pt x="723717" y="0"/>
                </a:cubicBezTo>
                <a:cubicBezTo>
                  <a:pt x="880270" y="-18992"/>
                  <a:pt x="1230427" y="-33316"/>
                  <a:pt x="1447434" y="0"/>
                </a:cubicBezTo>
                <a:cubicBezTo>
                  <a:pt x="1664441" y="33316"/>
                  <a:pt x="1866557" y="5702"/>
                  <a:pt x="1977299" y="0"/>
                </a:cubicBezTo>
                <a:cubicBezTo>
                  <a:pt x="2088041" y="-5702"/>
                  <a:pt x="2302485" y="24099"/>
                  <a:pt x="2623475" y="0"/>
                </a:cubicBezTo>
                <a:cubicBezTo>
                  <a:pt x="2944465" y="-24099"/>
                  <a:pt x="2993399" y="-19795"/>
                  <a:pt x="3192109" y="0"/>
                </a:cubicBezTo>
                <a:cubicBezTo>
                  <a:pt x="3390819" y="19795"/>
                  <a:pt x="3581349" y="-26551"/>
                  <a:pt x="3877056" y="0"/>
                </a:cubicBezTo>
                <a:cubicBezTo>
                  <a:pt x="3877095" y="7328"/>
                  <a:pt x="3877675" y="9982"/>
                  <a:pt x="3877056" y="18288"/>
                </a:cubicBezTo>
                <a:cubicBezTo>
                  <a:pt x="3576596" y="42394"/>
                  <a:pt x="3502355" y="16962"/>
                  <a:pt x="3230880" y="18288"/>
                </a:cubicBezTo>
                <a:cubicBezTo>
                  <a:pt x="2959405" y="19614"/>
                  <a:pt x="2924948" y="18543"/>
                  <a:pt x="2662245" y="18288"/>
                </a:cubicBezTo>
                <a:cubicBezTo>
                  <a:pt x="2399543" y="18033"/>
                  <a:pt x="2231855" y="26028"/>
                  <a:pt x="2016069" y="18288"/>
                </a:cubicBezTo>
                <a:cubicBezTo>
                  <a:pt x="1800283" y="10548"/>
                  <a:pt x="1665927" y="755"/>
                  <a:pt x="1408664" y="18288"/>
                </a:cubicBezTo>
                <a:cubicBezTo>
                  <a:pt x="1151402" y="35821"/>
                  <a:pt x="1016899" y="28407"/>
                  <a:pt x="840029" y="18288"/>
                </a:cubicBezTo>
                <a:cubicBezTo>
                  <a:pt x="663160" y="8169"/>
                  <a:pt x="304031" y="-14425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877056" h="18288" stroke="0" extrusionOk="0">
                <a:moveTo>
                  <a:pt x="0" y="0"/>
                </a:moveTo>
                <a:cubicBezTo>
                  <a:pt x="205869" y="28368"/>
                  <a:pt x="460328" y="6409"/>
                  <a:pt x="646176" y="0"/>
                </a:cubicBezTo>
                <a:cubicBezTo>
                  <a:pt x="832024" y="-6409"/>
                  <a:pt x="1043494" y="26447"/>
                  <a:pt x="1331123" y="0"/>
                </a:cubicBezTo>
                <a:cubicBezTo>
                  <a:pt x="1618752" y="-26447"/>
                  <a:pt x="1675797" y="-26969"/>
                  <a:pt x="1938528" y="0"/>
                </a:cubicBezTo>
                <a:cubicBezTo>
                  <a:pt x="2201259" y="26969"/>
                  <a:pt x="2439942" y="23453"/>
                  <a:pt x="2662245" y="0"/>
                </a:cubicBezTo>
                <a:cubicBezTo>
                  <a:pt x="2884548" y="-23453"/>
                  <a:pt x="3094562" y="-7899"/>
                  <a:pt x="3308421" y="0"/>
                </a:cubicBezTo>
                <a:cubicBezTo>
                  <a:pt x="3522280" y="7899"/>
                  <a:pt x="3615459" y="3066"/>
                  <a:pt x="3877056" y="0"/>
                </a:cubicBezTo>
                <a:cubicBezTo>
                  <a:pt x="3877383" y="8595"/>
                  <a:pt x="3876984" y="13110"/>
                  <a:pt x="3877056" y="18288"/>
                </a:cubicBezTo>
                <a:cubicBezTo>
                  <a:pt x="3624575" y="4903"/>
                  <a:pt x="3478089" y="20597"/>
                  <a:pt x="3230880" y="18288"/>
                </a:cubicBezTo>
                <a:cubicBezTo>
                  <a:pt x="2983671" y="15979"/>
                  <a:pt x="2743376" y="19903"/>
                  <a:pt x="2507163" y="18288"/>
                </a:cubicBezTo>
                <a:cubicBezTo>
                  <a:pt x="2270950" y="16673"/>
                  <a:pt x="1992617" y="19013"/>
                  <a:pt x="1822216" y="18288"/>
                </a:cubicBezTo>
                <a:cubicBezTo>
                  <a:pt x="1651815" y="17563"/>
                  <a:pt x="1370782" y="42338"/>
                  <a:pt x="1253581" y="18288"/>
                </a:cubicBezTo>
                <a:cubicBezTo>
                  <a:pt x="1136380" y="-5762"/>
                  <a:pt x="854528" y="8046"/>
                  <a:pt x="723717" y="18288"/>
                </a:cubicBezTo>
                <a:cubicBezTo>
                  <a:pt x="592906" y="28530"/>
                  <a:pt x="166343" y="24405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E29080-02D5-6EAD-5F81-D6173036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89" y="2741264"/>
            <a:ext cx="4404039" cy="33863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Alltec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(São Paulo): metallurgy/horns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CETC 54 (China): metal structure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IBRTEL (Paraiba): construction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Ponto de 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Apoio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and GTP (projects)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E5ADD8F-CFB3-5E09-F356-4F26A935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859"/>
          <a:stretch/>
        </p:blipFill>
        <p:spPr>
          <a:xfrm>
            <a:off x="5376648" y="448967"/>
            <a:ext cx="2800021" cy="2607952"/>
          </a:xfrm>
          <a:custGeom>
            <a:avLst/>
            <a:gdLst/>
            <a:ahLst/>
            <a:cxnLst/>
            <a:rect l="l" t="t" r="r" b="b"/>
            <a:pathLst>
              <a:path w="2800021" h="2607952">
                <a:moveTo>
                  <a:pt x="1896921" y="1283"/>
                </a:moveTo>
                <a:cubicBezTo>
                  <a:pt x="1964079" y="3763"/>
                  <a:pt x="2031133" y="9836"/>
                  <a:pt x="2097856" y="19493"/>
                </a:cubicBezTo>
                <a:cubicBezTo>
                  <a:pt x="2197875" y="35580"/>
                  <a:pt x="2298741" y="25628"/>
                  <a:pt x="2399244" y="18812"/>
                </a:cubicBezTo>
                <a:cubicBezTo>
                  <a:pt x="2520913" y="10497"/>
                  <a:pt x="2642460" y="5999"/>
                  <a:pt x="2764369" y="19631"/>
                </a:cubicBezTo>
                <a:lnTo>
                  <a:pt x="2781331" y="20066"/>
                </a:lnTo>
                <a:lnTo>
                  <a:pt x="2771027" y="223244"/>
                </a:lnTo>
                <a:cubicBezTo>
                  <a:pt x="2770027" y="306498"/>
                  <a:pt x="2772785" y="389724"/>
                  <a:pt x="2780906" y="472842"/>
                </a:cubicBezTo>
                <a:cubicBezTo>
                  <a:pt x="2793852" y="625932"/>
                  <a:pt x="2795719" y="779623"/>
                  <a:pt x="2786483" y="932933"/>
                </a:cubicBezTo>
                <a:cubicBezTo>
                  <a:pt x="2780058" y="1071462"/>
                  <a:pt x="2764299" y="1209772"/>
                  <a:pt x="2777754" y="1348629"/>
                </a:cubicBezTo>
                <a:cubicBezTo>
                  <a:pt x="2782361" y="1396405"/>
                  <a:pt x="2793512" y="1443308"/>
                  <a:pt x="2796058" y="1491412"/>
                </a:cubicBezTo>
                <a:cubicBezTo>
                  <a:pt x="2808180" y="1716767"/>
                  <a:pt x="2789997" y="1941359"/>
                  <a:pt x="2775088" y="2165950"/>
                </a:cubicBezTo>
                <a:cubicBezTo>
                  <a:pt x="2769633" y="2247759"/>
                  <a:pt x="2762966" y="2329567"/>
                  <a:pt x="2777876" y="2411376"/>
                </a:cubicBezTo>
                <a:cubicBezTo>
                  <a:pt x="2783785" y="2445894"/>
                  <a:pt x="2787349" y="2480670"/>
                  <a:pt x="2788562" y="2515512"/>
                </a:cubicBezTo>
                <a:lnTo>
                  <a:pt x="2785862" y="2598193"/>
                </a:lnTo>
                <a:lnTo>
                  <a:pt x="2765823" y="2598670"/>
                </a:lnTo>
                <a:cubicBezTo>
                  <a:pt x="2658539" y="2600165"/>
                  <a:pt x="2550823" y="2613972"/>
                  <a:pt x="2444081" y="2598670"/>
                </a:cubicBezTo>
                <a:cubicBezTo>
                  <a:pt x="2255735" y="2573645"/>
                  <a:pt x="2065408" y="2570205"/>
                  <a:pt x="1876379" y="2588429"/>
                </a:cubicBezTo>
                <a:cubicBezTo>
                  <a:pt x="1663187" y="2606148"/>
                  <a:pt x="1449075" y="2607414"/>
                  <a:pt x="1235711" y="2592226"/>
                </a:cubicBezTo>
                <a:cubicBezTo>
                  <a:pt x="1077655" y="2581411"/>
                  <a:pt x="919274" y="2573358"/>
                  <a:pt x="760677" y="2583023"/>
                </a:cubicBezTo>
                <a:cubicBezTo>
                  <a:pt x="699945" y="2586819"/>
                  <a:pt x="640728" y="2603387"/>
                  <a:pt x="580211" y="2605228"/>
                </a:cubicBezTo>
                <a:cubicBezTo>
                  <a:pt x="409739" y="2610520"/>
                  <a:pt x="239309" y="2608104"/>
                  <a:pt x="68912" y="2597979"/>
                </a:cubicBezTo>
                <a:lnTo>
                  <a:pt x="9851" y="2595036"/>
                </a:lnTo>
                <a:lnTo>
                  <a:pt x="14918" y="2533474"/>
                </a:lnTo>
                <a:cubicBezTo>
                  <a:pt x="24226" y="2470964"/>
                  <a:pt x="33057" y="2409078"/>
                  <a:pt x="21123" y="2345943"/>
                </a:cubicBezTo>
                <a:cubicBezTo>
                  <a:pt x="15873" y="2318439"/>
                  <a:pt x="11935" y="2290684"/>
                  <a:pt x="9189" y="2262929"/>
                </a:cubicBezTo>
                <a:cubicBezTo>
                  <a:pt x="3723" y="2192068"/>
                  <a:pt x="5681" y="2120806"/>
                  <a:pt x="15036" y="2050394"/>
                </a:cubicBezTo>
                <a:cubicBezTo>
                  <a:pt x="23988" y="1968631"/>
                  <a:pt x="9428" y="1886367"/>
                  <a:pt x="21362" y="1804853"/>
                </a:cubicBezTo>
                <a:cubicBezTo>
                  <a:pt x="29835" y="1739206"/>
                  <a:pt x="30157" y="1672681"/>
                  <a:pt x="22317" y="1606945"/>
                </a:cubicBezTo>
                <a:cubicBezTo>
                  <a:pt x="8211" y="1482675"/>
                  <a:pt x="9093" y="1357041"/>
                  <a:pt x="24942" y="1233009"/>
                </a:cubicBezTo>
                <a:cubicBezTo>
                  <a:pt x="34728" y="1160621"/>
                  <a:pt x="40337" y="1086110"/>
                  <a:pt x="22794" y="1015097"/>
                </a:cubicBezTo>
                <a:cubicBezTo>
                  <a:pt x="-18498" y="848195"/>
                  <a:pt x="5610" y="681043"/>
                  <a:pt x="22794" y="515015"/>
                </a:cubicBezTo>
                <a:cubicBezTo>
                  <a:pt x="33236" y="425851"/>
                  <a:pt x="33475" y="335698"/>
                  <a:pt x="23510" y="246472"/>
                </a:cubicBezTo>
                <a:cubicBezTo>
                  <a:pt x="14667" y="180579"/>
                  <a:pt x="9392" y="114270"/>
                  <a:pt x="7698" y="47862"/>
                </a:cubicBezTo>
                <a:lnTo>
                  <a:pt x="8577" y="16981"/>
                </a:lnTo>
                <a:lnTo>
                  <a:pt x="105876" y="19483"/>
                </a:lnTo>
                <a:cubicBezTo>
                  <a:pt x="269744" y="18941"/>
                  <a:pt x="433357" y="6953"/>
                  <a:pt x="596356" y="8998"/>
                </a:cubicBezTo>
                <a:cubicBezTo>
                  <a:pt x="687063" y="10088"/>
                  <a:pt x="777528" y="30535"/>
                  <a:pt x="868476" y="26719"/>
                </a:cubicBezTo>
                <a:cubicBezTo>
                  <a:pt x="1144104" y="15541"/>
                  <a:pt x="1419853" y="19221"/>
                  <a:pt x="1695360" y="4635"/>
                </a:cubicBezTo>
                <a:cubicBezTo>
                  <a:pt x="1762501" y="-82"/>
                  <a:pt x="1829763" y="-1196"/>
                  <a:pt x="1896921" y="1283"/>
                </a:cubicBez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7A9671-3F4E-B04C-FF47-13F6D5D18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2" b="25313"/>
          <a:stretch/>
        </p:blipFill>
        <p:spPr>
          <a:xfrm>
            <a:off x="5371395" y="3215684"/>
            <a:ext cx="2809123" cy="3034623"/>
          </a:xfrm>
          <a:custGeom>
            <a:avLst/>
            <a:gdLst/>
            <a:ahLst/>
            <a:cxnLst/>
            <a:rect l="l" t="t" r="r" b="b"/>
            <a:pathLst>
              <a:path w="2809123" h="3034623">
                <a:moveTo>
                  <a:pt x="909359" y="1412"/>
                </a:moveTo>
                <a:cubicBezTo>
                  <a:pt x="958144" y="-855"/>
                  <a:pt x="1007041" y="-392"/>
                  <a:pt x="1055844" y="2812"/>
                </a:cubicBezTo>
                <a:cubicBezTo>
                  <a:pt x="1188892" y="11671"/>
                  <a:pt x="1321724" y="23752"/>
                  <a:pt x="1455098" y="27433"/>
                </a:cubicBezTo>
                <a:cubicBezTo>
                  <a:pt x="1585007" y="30886"/>
                  <a:pt x="1714916" y="19724"/>
                  <a:pt x="1844174" y="11211"/>
                </a:cubicBezTo>
                <a:cubicBezTo>
                  <a:pt x="2032760" y="-1215"/>
                  <a:pt x="2221452" y="7644"/>
                  <a:pt x="2410145" y="15353"/>
                </a:cubicBezTo>
                <a:cubicBezTo>
                  <a:pt x="2481555" y="18287"/>
                  <a:pt x="2552964" y="17014"/>
                  <a:pt x="2624374" y="15060"/>
                </a:cubicBezTo>
                <a:lnTo>
                  <a:pt x="2784992" y="11774"/>
                </a:lnTo>
                <a:lnTo>
                  <a:pt x="2785432" y="38761"/>
                </a:lnTo>
                <a:cubicBezTo>
                  <a:pt x="2800584" y="206742"/>
                  <a:pt x="2808948" y="374831"/>
                  <a:pt x="2808827" y="543247"/>
                </a:cubicBezTo>
                <a:cubicBezTo>
                  <a:pt x="2810305" y="612173"/>
                  <a:pt x="2806257" y="681111"/>
                  <a:pt x="2796705" y="749514"/>
                </a:cubicBezTo>
                <a:cubicBezTo>
                  <a:pt x="2780583" y="847684"/>
                  <a:pt x="2768461" y="946836"/>
                  <a:pt x="2778522" y="1046533"/>
                </a:cubicBezTo>
                <a:cubicBezTo>
                  <a:pt x="2785553" y="1115252"/>
                  <a:pt x="2789675" y="1183862"/>
                  <a:pt x="2789432" y="1252908"/>
                </a:cubicBezTo>
                <a:cubicBezTo>
                  <a:pt x="2789432" y="1411618"/>
                  <a:pt x="2787978" y="1570434"/>
                  <a:pt x="2791008" y="1729144"/>
                </a:cubicBezTo>
                <a:cubicBezTo>
                  <a:pt x="2793675" y="1870399"/>
                  <a:pt x="2799493" y="2011110"/>
                  <a:pt x="2784826" y="2152475"/>
                </a:cubicBezTo>
                <a:cubicBezTo>
                  <a:pt x="2763249" y="2361141"/>
                  <a:pt x="2770159" y="2570898"/>
                  <a:pt x="2772704" y="2780218"/>
                </a:cubicBezTo>
                <a:lnTo>
                  <a:pt x="2785201" y="3024103"/>
                </a:lnTo>
                <a:lnTo>
                  <a:pt x="2729575" y="3019707"/>
                </a:lnTo>
                <a:cubicBezTo>
                  <a:pt x="2664468" y="3010397"/>
                  <a:pt x="2600011" y="3001566"/>
                  <a:pt x="2534253" y="3013501"/>
                </a:cubicBezTo>
                <a:cubicBezTo>
                  <a:pt x="2505606" y="3018752"/>
                  <a:pt x="2476698" y="3022690"/>
                  <a:pt x="2447790" y="3025435"/>
                </a:cubicBezTo>
                <a:cubicBezTo>
                  <a:pt x="2373985" y="3030901"/>
                  <a:pt x="2299762" y="3028945"/>
                  <a:pt x="2226426" y="3019587"/>
                </a:cubicBezTo>
                <a:cubicBezTo>
                  <a:pt x="2141266" y="3010636"/>
                  <a:pt x="2055584" y="3025196"/>
                  <a:pt x="1970684" y="3013262"/>
                </a:cubicBezTo>
                <a:cubicBezTo>
                  <a:pt x="1902309" y="3004788"/>
                  <a:pt x="1833021" y="3004466"/>
                  <a:pt x="1764554" y="3012307"/>
                </a:cubicBezTo>
                <a:cubicBezTo>
                  <a:pt x="1635120" y="3026413"/>
                  <a:pt x="1504268" y="3025530"/>
                  <a:pt x="1375082" y="3009682"/>
                </a:cubicBezTo>
                <a:cubicBezTo>
                  <a:pt x="1299687" y="2999895"/>
                  <a:pt x="1222081" y="2994286"/>
                  <a:pt x="1148118" y="3011830"/>
                </a:cubicBezTo>
                <a:cubicBezTo>
                  <a:pt x="974281" y="3053123"/>
                  <a:pt x="800184" y="3029015"/>
                  <a:pt x="627259" y="3011830"/>
                </a:cubicBezTo>
                <a:cubicBezTo>
                  <a:pt x="534391" y="3001387"/>
                  <a:pt x="440493" y="3001148"/>
                  <a:pt x="347559" y="3011113"/>
                </a:cubicBezTo>
                <a:cubicBezTo>
                  <a:pt x="278929" y="3019957"/>
                  <a:pt x="209866" y="3025232"/>
                  <a:pt x="140699" y="3026927"/>
                </a:cubicBezTo>
                <a:lnTo>
                  <a:pt x="44501" y="3024299"/>
                </a:lnTo>
                <a:lnTo>
                  <a:pt x="26973" y="2893528"/>
                </a:lnTo>
                <a:cubicBezTo>
                  <a:pt x="-4174" y="2764506"/>
                  <a:pt x="-10619" y="2635110"/>
                  <a:pt x="19693" y="2504963"/>
                </a:cubicBezTo>
                <a:cubicBezTo>
                  <a:pt x="48311" y="2384006"/>
                  <a:pt x="46914" y="2257385"/>
                  <a:pt x="15637" y="2137152"/>
                </a:cubicBezTo>
                <a:cubicBezTo>
                  <a:pt x="8714" y="2106022"/>
                  <a:pt x="4478" y="2074304"/>
                  <a:pt x="2986" y="2042386"/>
                </a:cubicBezTo>
                <a:cubicBezTo>
                  <a:pt x="-6442" y="1925867"/>
                  <a:pt x="9430" y="1810973"/>
                  <a:pt x="22676" y="1695829"/>
                </a:cubicBezTo>
                <a:cubicBezTo>
                  <a:pt x="31508" y="1622442"/>
                  <a:pt x="44993" y="1548304"/>
                  <a:pt x="22676" y="1475668"/>
                </a:cubicBezTo>
                <a:cubicBezTo>
                  <a:pt x="7389" y="1425047"/>
                  <a:pt x="3989" y="1371313"/>
                  <a:pt x="12773" y="1319017"/>
                </a:cubicBezTo>
                <a:cubicBezTo>
                  <a:pt x="27582" y="1226202"/>
                  <a:pt x="30672" y="1131749"/>
                  <a:pt x="21961" y="1038096"/>
                </a:cubicBezTo>
                <a:cubicBezTo>
                  <a:pt x="16209" y="976348"/>
                  <a:pt x="17092" y="914112"/>
                  <a:pt x="24587" y="852564"/>
                </a:cubicBezTo>
                <a:cubicBezTo>
                  <a:pt x="34491" y="769801"/>
                  <a:pt x="49886" y="685536"/>
                  <a:pt x="31150" y="602524"/>
                </a:cubicBezTo>
                <a:cubicBezTo>
                  <a:pt x="1315" y="470626"/>
                  <a:pt x="7282" y="338854"/>
                  <a:pt x="19217" y="205958"/>
                </a:cubicBezTo>
                <a:cubicBezTo>
                  <a:pt x="23692" y="156512"/>
                  <a:pt x="28406" y="106785"/>
                  <a:pt x="29763" y="56918"/>
                </a:cubicBezTo>
                <a:lnTo>
                  <a:pt x="29335" y="22484"/>
                </a:lnTo>
                <a:lnTo>
                  <a:pt x="182423" y="11326"/>
                </a:lnTo>
                <a:cubicBezTo>
                  <a:pt x="307134" y="-180"/>
                  <a:pt x="431415" y="11326"/>
                  <a:pt x="556126" y="18689"/>
                </a:cubicBezTo>
                <a:cubicBezTo>
                  <a:pt x="625195" y="22602"/>
                  <a:pt x="694588" y="27319"/>
                  <a:pt x="763549" y="16388"/>
                </a:cubicBezTo>
                <a:cubicBezTo>
                  <a:pt x="811902" y="8674"/>
                  <a:pt x="860574" y="3678"/>
                  <a:pt x="909359" y="1412"/>
                </a:cubicBezTo>
                <a:close/>
              </a:path>
            </a:pathLst>
          </a:custGeom>
        </p:spPr>
      </p:pic>
      <p:pic>
        <p:nvPicPr>
          <p:cNvPr id="7" name="Imagem 6" descr="Uma imagem contendo no interior, pessoa, homem, cozinha&#10;&#10;Descrição gerada automaticamente">
            <a:extLst>
              <a:ext uri="{FF2B5EF4-FFF2-40B4-BE49-F238E27FC236}">
                <a16:creationId xmlns:a16="http://schemas.microsoft.com/office/drawing/2014/main" id="{68FA6295-FD63-3196-3B7A-8FC307D30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 r="4" b="4"/>
          <a:stretch/>
        </p:blipFill>
        <p:spPr>
          <a:xfrm>
            <a:off x="8344949" y="453323"/>
            <a:ext cx="3451906" cy="3553662"/>
          </a:xfrm>
          <a:custGeom>
            <a:avLst/>
            <a:gdLst/>
            <a:ahLst/>
            <a:cxnLst/>
            <a:rect l="l" t="t" r="r" b="b"/>
            <a:pathLst>
              <a:path w="3451906" h="3553662">
                <a:moveTo>
                  <a:pt x="723689" y="906"/>
                </a:moveTo>
                <a:cubicBezTo>
                  <a:pt x="772066" y="2729"/>
                  <a:pt x="820443" y="7023"/>
                  <a:pt x="868820" y="11181"/>
                </a:cubicBezTo>
                <a:cubicBezTo>
                  <a:pt x="1039107" y="26039"/>
                  <a:pt x="1209273" y="19359"/>
                  <a:pt x="1379198" y="8454"/>
                </a:cubicBezTo>
                <a:cubicBezTo>
                  <a:pt x="1496186" y="1474"/>
                  <a:pt x="1613486" y="5305"/>
                  <a:pt x="1729930" y="19904"/>
                </a:cubicBezTo>
                <a:lnTo>
                  <a:pt x="1770732" y="22354"/>
                </a:lnTo>
                <a:lnTo>
                  <a:pt x="1793470" y="25525"/>
                </a:lnTo>
                <a:lnTo>
                  <a:pt x="1895014" y="29765"/>
                </a:lnTo>
                <a:lnTo>
                  <a:pt x="1895984" y="30265"/>
                </a:lnTo>
                <a:lnTo>
                  <a:pt x="1908078" y="30265"/>
                </a:lnTo>
                <a:lnTo>
                  <a:pt x="1909048" y="29667"/>
                </a:lnTo>
                <a:lnTo>
                  <a:pt x="2008240" y="25525"/>
                </a:lnTo>
                <a:lnTo>
                  <a:pt x="2081672" y="15283"/>
                </a:lnTo>
                <a:lnTo>
                  <a:pt x="2184918" y="9562"/>
                </a:lnTo>
                <a:cubicBezTo>
                  <a:pt x="2268544" y="8356"/>
                  <a:pt x="2352209" y="10573"/>
                  <a:pt x="2435750" y="16224"/>
                </a:cubicBezTo>
                <a:cubicBezTo>
                  <a:pt x="2589588" y="24540"/>
                  <a:pt x="2743185" y="15952"/>
                  <a:pt x="2896904" y="5864"/>
                </a:cubicBezTo>
                <a:cubicBezTo>
                  <a:pt x="2988276" y="-133"/>
                  <a:pt x="3079618" y="1639"/>
                  <a:pt x="3170959" y="5268"/>
                </a:cubicBezTo>
                <a:lnTo>
                  <a:pt x="3437940" y="15543"/>
                </a:lnTo>
                <a:lnTo>
                  <a:pt x="3440062" y="77084"/>
                </a:lnTo>
                <a:cubicBezTo>
                  <a:pt x="3439759" y="207598"/>
                  <a:pt x="3426999" y="337557"/>
                  <a:pt x="3419542" y="467764"/>
                </a:cubicBezTo>
                <a:cubicBezTo>
                  <a:pt x="3416314" y="527314"/>
                  <a:pt x="3411472" y="587156"/>
                  <a:pt x="3410666" y="646723"/>
                </a:cubicBezTo>
                <a:cubicBezTo>
                  <a:pt x="3409858" y="706293"/>
                  <a:pt x="3413086" y="765586"/>
                  <a:pt x="3425999" y="824040"/>
                </a:cubicBezTo>
                <a:cubicBezTo>
                  <a:pt x="3458153" y="973974"/>
                  <a:pt x="3447305" y="1120693"/>
                  <a:pt x="3425999" y="1269168"/>
                </a:cubicBezTo>
                <a:cubicBezTo>
                  <a:pt x="3415281" y="1344279"/>
                  <a:pt x="3402111" y="1421878"/>
                  <a:pt x="3425353" y="1494944"/>
                </a:cubicBezTo>
                <a:cubicBezTo>
                  <a:pt x="3464867" y="1616236"/>
                  <a:pt x="3452342" y="1736506"/>
                  <a:pt x="3438266" y="1858381"/>
                </a:cubicBezTo>
                <a:cubicBezTo>
                  <a:pt x="3429228" y="1937294"/>
                  <a:pt x="3419930" y="2017084"/>
                  <a:pt x="3430518" y="2095996"/>
                </a:cubicBezTo>
                <a:cubicBezTo>
                  <a:pt x="3446660" y="2216411"/>
                  <a:pt x="3439170" y="2335949"/>
                  <a:pt x="3431293" y="2456072"/>
                </a:cubicBezTo>
                <a:cubicBezTo>
                  <a:pt x="3426129" y="2537469"/>
                  <a:pt x="3413086" y="2619889"/>
                  <a:pt x="3430002" y="2700556"/>
                </a:cubicBezTo>
                <a:cubicBezTo>
                  <a:pt x="3441812" y="2765790"/>
                  <a:pt x="3444254" y="2832749"/>
                  <a:pt x="3437233" y="2898861"/>
                </a:cubicBezTo>
                <a:cubicBezTo>
                  <a:pt x="3429485" y="3003493"/>
                  <a:pt x="3415798" y="3108125"/>
                  <a:pt x="3435297" y="3213050"/>
                </a:cubicBezTo>
                <a:cubicBezTo>
                  <a:pt x="3445497" y="3268582"/>
                  <a:pt x="3441754" y="3324843"/>
                  <a:pt x="3438137" y="3380812"/>
                </a:cubicBezTo>
                <a:lnTo>
                  <a:pt x="3429447" y="3533975"/>
                </a:lnTo>
                <a:lnTo>
                  <a:pt x="3428457" y="3533971"/>
                </a:lnTo>
                <a:cubicBezTo>
                  <a:pt x="3362736" y="3534214"/>
                  <a:pt x="3297429" y="3530092"/>
                  <a:pt x="3232020" y="3523062"/>
                </a:cubicBezTo>
                <a:cubicBezTo>
                  <a:pt x="3137124" y="3513000"/>
                  <a:pt x="3042746" y="3525122"/>
                  <a:pt x="2949304" y="3541245"/>
                </a:cubicBezTo>
                <a:cubicBezTo>
                  <a:pt x="2884196" y="3550796"/>
                  <a:pt x="2818577" y="3554844"/>
                  <a:pt x="2752970" y="3553366"/>
                </a:cubicBezTo>
                <a:cubicBezTo>
                  <a:pt x="2592664" y="3553487"/>
                  <a:pt x="2432670" y="3545124"/>
                  <a:pt x="2272778" y="3529971"/>
                </a:cubicBezTo>
                <a:cubicBezTo>
                  <a:pt x="2213920" y="3526298"/>
                  <a:pt x="2154916" y="3527959"/>
                  <a:pt x="2096275" y="3534941"/>
                </a:cubicBezTo>
                <a:cubicBezTo>
                  <a:pt x="2030066" y="3541923"/>
                  <a:pt x="1963369" y="3539486"/>
                  <a:pt x="1897658" y="3527668"/>
                </a:cubicBezTo>
                <a:cubicBezTo>
                  <a:pt x="1858723" y="3520213"/>
                  <a:pt x="1819789" y="3518153"/>
                  <a:pt x="1780854" y="3518637"/>
                </a:cubicBezTo>
                <a:cubicBezTo>
                  <a:pt x="1741920" y="3519123"/>
                  <a:pt x="1702985" y="3522153"/>
                  <a:pt x="1664051" y="3524880"/>
                </a:cubicBezTo>
                <a:cubicBezTo>
                  <a:pt x="1450275" y="3539790"/>
                  <a:pt x="1236498" y="3557973"/>
                  <a:pt x="1021996" y="3545850"/>
                </a:cubicBezTo>
                <a:cubicBezTo>
                  <a:pt x="976208" y="3543304"/>
                  <a:pt x="931564" y="3532154"/>
                  <a:pt x="886089" y="3527546"/>
                </a:cubicBezTo>
                <a:cubicBezTo>
                  <a:pt x="753918" y="3514091"/>
                  <a:pt x="622269" y="3529851"/>
                  <a:pt x="490410" y="3536275"/>
                </a:cubicBezTo>
                <a:cubicBezTo>
                  <a:pt x="344484" y="3545511"/>
                  <a:pt x="198194" y="3543645"/>
                  <a:pt x="52476" y="3530699"/>
                </a:cubicBezTo>
                <a:lnTo>
                  <a:pt x="16096" y="3528137"/>
                </a:lnTo>
                <a:lnTo>
                  <a:pt x="13820" y="3457111"/>
                </a:lnTo>
                <a:cubicBezTo>
                  <a:pt x="6425" y="3369848"/>
                  <a:pt x="-1454" y="3282586"/>
                  <a:pt x="8728" y="3195323"/>
                </a:cubicBezTo>
                <a:cubicBezTo>
                  <a:pt x="18037" y="3120746"/>
                  <a:pt x="19541" y="3045559"/>
                  <a:pt x="13214" y="2970732"/>
                </a:cubicBezTo>
                <a:cubicBezTo>
                  <a:pt x="6911" y="2888880"/>
                  <a:pt x="6911" y="2806721"/>
                  <a:pt x="13214" y="2724870"/>
                </a:cubicBezTo>
                <a:cubicBezTo>
                  <a:pt x="18062" y="2646442"/>
                  <a:pt x="26184" y="2567797"/>
                  <a:pt x="17457" y="2489589"/>
                </a:cubicBezTo>
                <a:cubicBezTo>
                  <a:pt x="5335" y="2379639"/>
                  <a:pt x="9335" y="2270015"/>
                  <a:pt x="16729" y="2160282"/>
                </a:cubicBezTo>
                <a:cubicBezTo>
                  <a:pt x="22790" y="2069639"/>
                  <a:pt x="31640" y="1978667"/>
                  <a:pt x="17335" y="1888460"/>
                </a:cubicBezTo>
                <a:cubicBezTo>
                  <a:pt x="159" y="1768104"/>
                  <a:pt x="-4267" y="1646557"/>
                  <a:pt x="4122" y="1525448"/>
                </a:cubicBezTo>
                <a:cubicBezTo>
                  <a:pt x="17093" y="1276969"/>
                  <a:pt x="13820" y="1028271"/>
                  <a:pt x="23760" y="779682"/>
                </a:cubicBezTo>
                <a:cubicBezTo>
                  <a:pt x="27153" y="697655"/>
                  <a:pt x="8971" y="616065"/>
                  <a:pt x="8002" y="534256"/>
                </a:cubicBezTo>
                <a:cubicBezTo>
                  <a:pt x="6790" y="436250"/>
                  <a:pt x="11124" y="337998"/>
                  <a:pt x="14291" y="239596"/>
                </a:cubicBezTo>
                <a:lnTo>
                  <a:pt x="13744" y="13183"/>
                </a:lnTo>
                <a:lnTo>
                  <a:pt x="56934" y="10499"/>
                </a:lnTo>
                <a:cubicBezTo>
                  <a:pt x="147688" y="3411"/>
                  <a:pt x="238784" y="3411"/>
                  <a:pt x="329538" y="10499"/>
                </a:cubicBezTo>
                <a:cubicBezTo>
                  <a:pt x="412505" y="17614"/>
                  <a:pt x="495870" y="15924"/>
                  <a:pt x="578558" y="5455"/>
                </a:cubicBezTo>
                <a:cubicBezTo>
                  <a:pt x="626936" y="-270"/>
                  <a:pt x="675313" y="-917"/>
                  <a:pt x="723689" y="906"/>
                </a:cubicBezTo>
                <a:close/>
              </a:path>
            </a:pathLst>
          </a:custGeom>
        </p:spPr>
      </p:pic>
      <p:pic>
        <p:nvPicPr>
          <p:cNvPr id="5" name="Imagem 4" descr="Uma imagem contendo no interior, pequeno, velho, quarto&#10;&#10;Descrição gerada automaticamente">
            <a:extLst>
              <a:ext uri="{FF2B5EF4-FFF2-40B4-BE49-F238E27FC236}">
                <a16:creationId xmlns:a16="http://schemas.microsoft.com/office/drawing/2014/main" id="{2DF6462E-1E54-AD37-BDC5-D3A785A5C1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81" r="4" b="22614"/>
          <a:stretch/>
        </p:blipFill>
        <p:spPr>
          <a:xfrm>
            <a:off x="8350554" y="4171427"/>
            <a:ext cx="3434858" cy="2084130"/>
          </a:xfrm>
          <a:custGeom>
            <a:avLst/>
            <a:gdLst/>
            <a:ahLst/>
            <a:cxnLst/>
            <a:rect l="l" t="t" r="r" b="b"/>
            <a:pathLst>
              <a:path w="3434858" h="2084130">
                <a:moveTo>
                  <a:pt x="1225971" y="1141"/>
                </a:moveTo>
                <a:cubicBezTo>
                  <a:pt x="1283624" y="3345"/>
                  <a:pt x="1341187" y="8746"/>
                  <a:pt x="1398467" y="17334"/>
                </a:cubicBezTo>
                <a:cubicBezTo>
                  <a:pt x="1484331" y="31639"/>
                  <a:pt x="1570921" y="22789"/>
                  <a:pt x="1657200" y="16728"/>
                </a:cubicBezTo>
                <a:cubicBezTo>
                  <a:pt x="1761649" y="9334"/>
                  <a:pt x="1865993" y="5334"/>
                  <a:pt x="1970648" y="17456"/>
                </a:cubicBezTo>
                <a:cubicBezTo>
                  <a:pt x="2045091" y="26183"/>
                  <a:pt x="2119948" y="18061"/>
                  <a:pt x="2194600" y="13213"/>
                </a:cubicBezTo>
                <a:cubicBezTo>
                  <a:pt x="2272509" y="6910"/>
                  <a:pt x="2350711" y="6910"/>
                  <a:pt x="2428622" y="13213"/>
                </a:cubicBezTo>
                <a:cubicBezTo>
                  <a:pt x="2499846" y="19540"/>
                  <a:pt x="2571412" y="18037"/>
                  <a:pt x="2642398" y="8727"/>
                </a:cubicBezTo>
                <a:cubicBezTo>
                  <a:pt x="2725458" y="-1455"/>
                  <a:pt x="2808518" y="6424"/>
                  <a:pt x="2891579" y="13819"/>
                </a:cubicBezTo>
                <a:cubicBezTo>
                  <a:pt x="3037765" y="27031"/>
                  <a:pt x="3183847" y="21092"/>
                  <a:pt x="3329721" y="11394"/>
                </a:cubicBezTo>
                <a:lnTo>
                  <a:pt x="3422995" y="10092"/>
                </a:lnTo>
                <a:lnTo>
                  <a:pt x="3423106" y="30386"/>
                </a:lnTo>
                <a:cubicBezTo>
                  <a:pt x="3435867" y="237971"/>
                  <a:pt x="3438238" y="446198"/>
                  <a:pt x="3430208" y="654090"/>
                </a:cubicBezTo>
                <a:cubicBezTo>
                  <a:pt x="3423106" y="827990"/>
                  <a:pt x="3429304" y="1002474"/>
                  <a:pt x="3417295" y="1176228"/>
                </a:cubicBezTo>
                <a:cubicBezTo>
                  <a:pt x="3411355" y="1261425"/>
                  <a:pt x="3404770" y="1348083"/>
                  <a:pt x="3419490" y="1431526"/>
                </a:cubicBezTo>
                <a:cubicBezTo>
                  <a:pt x="3444413" y="1572253"/>
                  <a:pt x="3430724" y="1710643"/>
                  <a:pt x="3415229" y="1849910"/>
                </a:cubicBezTo>
                <a:cubicBezTo>
                  <a:pt x="3410101" y="1894678"/>
                  <a:pt x="3408864" y="1939801"/>
                  <a:pt x="3411481" y="1984635"/>
                </a:cubicBezTo>
                <a:lnTo>
                  <a:pt x="3420281" y="2045052"/>
                </a:lnTo>
                <a:lnTo>
                  <a:pt x="3334389" y="2032837"/>
                </a:lnTo>
                <a:cubicBezTo>
                  <a:pt x="3297879" y="2029644"/>
                  <a:pt x="3261227" y="2028419"/>
                  <a:pt x="3224622" y="2029160"/>
                </a:cubicBezTo>
                <a:cubicBezTo>
                  <a:pt x="3151412" y="2030641"/>
                  <a:pt x="3078391" y="2039983"/>
                  <a:pt x="3007079" y="2057157"/>
                </a:cubicBezTo>
                <a:cubicBezTo>
                  <a:pt x="2872697" y="2088306"/>
                  <a:pt x="2737925" y="2094750"/>
                  <a:pt x="2602371" y="2064436"/>
                </a:cubicBezTo>
                <a:cubicBezTo>
                  <a:pt x="2476389" y="2035818"/>
                  <a:pt x="2344507" y="2037215"/>
                  <a:pt x="2219280" y="2068494"/>
                </a:cubicBezTo>
                <a:cubicBezTo>
                  <a:pt x="2186857" y="2075416"/>
                  <a:pt x="2153821" y="2079653"/>
                  <a:pt x="2120577" y="2081145"/>
                </a:cubicBezTo>
                <a:cubicBezTo>
                  <a:pt x="1999217" y="2090573"/>
                  <a:pt x="1879549" y="2074701"/>
                  <a:pt x="1759622" y="2061453"/>
                </a:cubicBezTo>
                <a:cubicBezTo>
                  <a:pt x="1683186" y="2052622"/>
                  <a:pt x="1605969" y="2039136"/>
                  <a:pt x="1530313" y="2061453"/>
                </a:cubicBezTo>
                <a:cubicBezTo>
                  <a:pt x="1477590" y="2076742"/>
                  <a:pt x="1421623" y="2080142"/>
                  <a:pt x="1367155" y="2071358"/>
                </a:cubicBezTo>
                <a:cubicBezTo>
                  <a:pt x="1270484" y="2056548"/>
                  <a:pt x="1172107" y="2053457"/>
                  <a:pt x="1074563" y="2062169"/>
                </a:cubicBezTo>
                <a:cubicBezTo>
                  <a:pt x="1010251" y="2067921"/>
                  <a:pt x="945429" y="2067038"/>
                  <a:pt x="881325" y="2059543"/>
                </a:cubicBezTo>
                <a:cubicBezTo>
                  <a:pt x="795121" y="2049639"/>
                  <a:pt x="707357" y="2034243"/>
                  <a:pt x="620895" y="2052980"/>
                </a:cubicBezTo>
                <a:cubicBezTo>
                  <a:pt x="483518" y="2082816"/>
                  <a:pt x="346272" y="2076848"/>
                  <a:pt x="207854" y="2064914"/>
                </a:cubicBezTo>
                <a:cubicBezTo>
                  <a:pt x="156354" y="2060439"/>
                  <a:pt x="104562" y="2055725"/>
                  <a:pt x="52622" y="2054367"/>
                </a:cubicBezTo>
                <a:lnTo>
                  <a:pt x="12047" y="2054851"/>
                </a:lnTo>
                <a:lnTo>
                  <a:pt x="2957" y="1815310"/>
                </a:lnTo>
                <a:cubicBezTo>
                  <a:pt x="-270" y="1732929"/>
                  <a:pt x="-1846" y="1650548"/>
                  <a:pt x="3487" y="1568139"/>
                </a:cubicBezTo>
                <a:cubicBezTo>
                  <a:pt x="12457" y="1429500"/>
                  <a:pt x="20094" y="1290971"/>
                  <a:pt x="12700" y="1152224"/>
                </a:cubicBezTo>
                <a:cubicBezTo>
                  <a:pt x="7675" y="1076879"/>
                  <a:pt x="5703" y="1001421"/>
                  <a:pt x="6775" y="925999"/>
                </a:cubicBezTo>
                <a:lnTo>
                  <a:pt x="11863" y="832882"/>
                </a:lnTo>
                <a:lnTo>
                  <a:pt x="20970" y="766654"/>
                </a:lnTo>
                <a:lnTo>
                  <a:pt x="24654" y="677192"/>
                </a:lnTo>
                <a:lnTo>
                  <a:pt x="25185" y="676317"/>
                </a:lnTo>
                <a:lnTo>
                  <a:pt x="25185" y="665409"/>
                </a:lnTo>
                <a:lnTo>
                  <a:pt x="24741" y="664535"/>
                </a:lnTo>
                <a:lnTo>
                  <a:pt x="20970" y="572951"/>
                </a:lnTo>
                <a:lnTo>
                  <a:pt x="18150" y="552445"/>
                </a:lnTo>
                <a:lnTo>
                  <a:pt x="15972" y="515645"/>
                </a:lnTo>
                <a:cubicBezTo>
                  <a:pt x="2990" y="410624"/>
                  <a:pt x="-416" y="304831"/>
                  <a:pt x="5790" y="199319"/>
                </a:cubicBezTo>
                <a:lnTo>
                  <a:pt x="13901" y="9025"/>
                </a:lnTo>
                <a:lnTo>
                  <a:pt x="109477" y="8001"/>
                </a:lnTo>
                <a:cubicBezTo>
                  <a:pt x="187346" y="8970"/>
                  <a:pt x="265007" y="27152"/>
                  <a:pt x="343084" y="23759"/>
                </a:cubicBezTo>
                <a:cubicBezTo>
                  <a:pt x="579702" y="13819"/>
                  <a:pt x="816423" y="17092"/>
                  <a:pt x="1052937" y="4121"/>
                </a:cubicBezTo>
                <a:cubicBezTo>
                  <a:pt x="1110576" y="-73"/>
                  <a:pt x="1168318" y="-1064"/>
                  <a:pt x="1225971" y="11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341373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43EE80-90EE-99FE-4CA2-A747F5DB0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0"/>
            <a:ext cx="10304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50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8D86C-F8DC-BC69-456E-3C71155A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49" y="365125"/>
            <a:ext cx="11081951" cy="1325563"/>
          </a:xfrm>
        </p:spPr>
        <p:txBody>
          <a:bodyPr/>
          <a:lstStyle/>
          <a:p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Inauguration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and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begining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of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  <a:ea typeface="Cambria" panose="02040503050406030204" pitchFamily="18" charset="0"/>
              </a:rPr>
              <a:t>commissioning</a:t>
            </a:r>
            <a:endParaRPr lang="en-US" dirty="0">
              <a:solidFill>
                <a:srgbClr val="FF0000"/>
              </a:solidFill>
              <a:latin typeface="Harlow Solid Italic" panose="04030604020F02020D02" pitchFamily="82" charset="0"/>
              <a:ea typeface="Cambria" panose="02040503050406030204" pitchFamily="18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8ABCCB-A777-5D80-0D2C-95146674C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Between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November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2024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and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February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2025</a:t>
            </a:r>
          </a:p>
          <a:p>
            <a:endParaRPr lang="pt-BR" sz="6000" dirty="0">
              <a:solidFill>
                <a:schemeClr val="accent6">
                  <a:lumMod val="75000"/>
                </a:schemeClr>
              </a:solidFill>
              <a:latin typeface="Harlow Solid Italic" panose="04030604020F02020D02" pitchFamily="82" charset="0"/>
            </a:endParaRPr>
          </a:p>
          <a:p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Thanks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for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the</a:t>
            </a:r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 </a:t>
            </a:r>
            <a:r>
              <a:rPr lang="pt-BR" sz="6000" dirty="0" err="1">
                <a:solidFill>
                  <a:schemeClr val="accent6">
                    <a:lumMod val="75000"/>
                  </a:schemeClr>
                </a:solidFill>
                <a:latin typeface="Harlow Solid Italic" panose="04030604020F02020D02" pitchFamily="82" charset="0"/>
              </a:rPr>
              <a:t>attention</a:t>
            </a:r>
            <a:endParaRPr lang="en-US" sz="6000" dirty="0">
              <a:solidFill>
                <a:schemeClr val="accent6">
                  <a:lumMod val="75000"/>
                </a:schemeClr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296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10.png" descr="im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694" y="77858"/>
            <a:ext cx="3339088" cy="222629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3" name="image11.png" descr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81" y="1865182"/>
            <a:ext cx="2449441" cy="1931174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4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038" y="2470815"/>
            <a:ext cx="2030399" cy="1952331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5" name="image13.png" descr="image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1" y="3933053"/>
            <a:ext cx="2782292" cy="2272473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6" name="image14.png" descr="image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695" y="4551419"/>
            <a:ext cx="3339087" cy="2306581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87" name="Evidences for Dark Matter…"/>
          <p:cNvSpPr txBox="1"/>
          <p:nvPr/>
        </p:nvSpPr>
        <p:spPr>
          <a:xfrm>
            <a:off x="212166" y="1016621"/>
            <a:ext cx="7868642" cy="580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900" u="sng">
                <a:solidFill>
                  <a:srgbClr val="008000"/>
                </a:solidFill>
              </a:defRPr>
            </a:pPr>
            <a:r>
              <a:rPr sz="2900" dirty="0">
                <a:solidFill>
                  <a:srgbClr val="002060"/>
                </a:solidFill>
              </a:rPr>
              <a:t>Evidences for Dark Matter</a:t>
            </a:r>
          </a:p>
          <a:p>
            <a:pPr algn="ctr">
              <a:lnSpc>
                <a:spcPct val="140000"/>
              </a:lnSpc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200" u="sng">
                <a:solidFill>
                  <a:srgbClr val="008000"/>
                </a:solidFill>
              </a:defRPr>
            </a:pPr>
            <a:endParaRPr sz="2200" dirty="0"/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Huge amount of evidences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indicating that dark matter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exists. One of the biggest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unsolved, but very well measured,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problems in physics.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endParaRPr sz="2400" dirty="0">
              <a:solidFill>
                <a:srgbClr val="7030A0"/>
              </a:solidFill>
            </a:endParaRP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Observations indicate that DM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interacts mainly gravitationally.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endParaRPr sz="2400" dirty="0">
              <a:solidFill>
                <a:srgbClr val="7030A0"/>
              </a:solidFill>
            </a:endParaRP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So far, we have no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(non-contradictory) observations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that DM was detected by any 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>
                <a:solidFill>
                  <a:srgbClr val="008000"/>
                </a:solidFill>
              </a:defRPr>
            </a:pPr>
            <a:r>
              <a:rPr sz="2400" dirty="0">
                <a:solidFill>
                  <a:srgbClr val="7030A0"/>
                </a:solidFill>
              </a:rPr>
              <a:t>non-gravitational mechanism.</a:t>
            </a:r>
          </a:p>
        </p:txBody>
      </p:sp>
      <p:sp>
        <p:nvSpPr>
          <p:cNvPr id="188" name="What is Dark Matter?"/>
          <p:cNvSpPr txBox="1"/>
          <p:nvPr/>
        </p:nvSpPr>
        <p:spPr>
          <a:xfrm>
            <a:off x="1981920" y="244523"/>
            <a:ext cx="822816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What is Dark Matter?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andidates…"/>
          <p:cNvSpPr txBox="1"/>
          <p:nvPr/>
        </p:nvSpPr>
        <p:spPr>
          <a:xfrm>
            <a:off x="1047750" y="102297"/>
            <a:ext cx="10547350" cy="665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2900" i="1">
                <a:solidFill>
                  <a:srgbClr val="01189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sz="2900" dirty="0"/>
              <a:t>Candidates</a:t>
            </a:r>
          </a:p>
          <a:p>
            <a:pPr marL="194403" lvl="1" indent="1440" algn="just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endParaRPr dirty="0"/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Neutralinos (</a:t>
            </a:r>
            <a:r>
              <a:rPr sz="2000" dirty="0" err="1"/>
              <a:t>higgsino</a:t>
            </a:r>
            <a:r>
              <a:rPr sz="2000" dirty="0"/>
              <a:t>, bin</a:t>
            </a:r>
            <a:r>
              <a:rPr lang="pt-BR" sz="2000" dirty="0"/>
              <a:t>o</a:t>
            </a:r>
            <a:r>
              <a:rPr sz="2000" dirty="0"/>
              <a:t>s, winos</a:t>
            </a:r>
            <a:r>
              <a:rPr lang="pt-BR" sz="2000" dirty="0"/>
              <a:t>, </a:t>
            </a:r>
            <a:r>
              <a:rPr lang="pt-BR" sz="2000" dirty="0" err="1"/>
              <a:t>singlinos</a:t>
            </a:r>
            <a:r>
              <a:rPr sz="2000" dirty="0"/>
              <a:t>)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 err="1"/>
              <a:t>Axinos</a:t>
            </a:r>
            <a:endParaRPr sz="2000" dirty="0"/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Gravitinos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 err="1"/>
              <a:t>Sneutrinos</a:t>
            </a:r>
            <a:endParaRPr sz="2000" dirty="0"/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Axions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Sterile neutrinos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4th generation neutrinos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Kaluza-Klein photons 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Kaluza-Klein gravitons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Brane world dark matter/D-matter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Little </a:t>
            </a:r>
            <a:r>
              <a:rPr sz="2000" dirty="0" err="1"/>
              <a:t>higgs</a:t>
            </a:r>
            <a:r>
              <a:rPr sz="2000" dirty="0"/>
              <a:t> dark matter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Light scalars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Superheavy states (</a:t>
            </a:r>
            <a:r>
              <a:rPr sz="2000" dirty="0" err="1"/>
              <a:t>ie</a:t>
            </a:r>
            <a:r>
              <a:rPr sz="2000" dirty="0"/>
              <a:t>. “WIMPzillas”)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Self-interacting dark matter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Super-WIMPs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Asymmetric dark matter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Q-balls (and other topological states)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CHAMPs (charged massive particles) </a:t>
            </a:r>
          </a:p>
          <a:p>
            <a:pPr marL="390245" lvl="1" indent="-194402" algn="just">
              <a:buClr>
                <a:srgbClr val="FFFFFF"/>
              </a:buClr>
              <a:buSzPct val="45000"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>
                <a:solidFill>
                  <a:srgbClr val="011890"/>
                </a:solidFill>
              </a:defRPr>
            </a:pPr>
            <a:r>
              <a:rPr sz="2000" dirty="0"/>
              <a:t>Cryptons, … </a:t>
            </a:r>
          </a:p>
        </p:txBody>
      </p:sp>
      <p:sp>
        <p:nvSpPr>
          <p:cNvPr id="192" name="Line"/>
          <p:cNvSpPr/>
          <p:nvPr/>
        </p:nvSpPr>
        <p:spPr>
          <a:xfrm>
            <a:off x="5465273" y="1681219"/>
            <a:ext cx="231514" cy="399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14" extrusionOk="0">
                <a:moveTo>
                  <a:pt x="0" y="19693"/>
                </a:moveTo>
                <a:cubicBezTo>
                  <a:pt x="18828" y="21600"/>
                  <a:pt x="9140" y="10678"/>
                  <a:pt x="8652" y="6374"/>
                </a:cubicBezTo>
                <a:lnTo>
                  <a:pt x="10815" y="587"/>
                </a:lnTo>
                <a:lnTo>
                  <a:pt x="21600" y="0"/>
                </a:lnTo>
              </a:path>
            </a:pathLst>
          </a:custGeom>
          <a:ln w="36000">
            <a:solidFill>
              <a:srgbClr val="FFFB00"/>
            </a:solidFill>
          </a:ln>
          <a:effectLst>
            <a:outerShdw blurRad="63500" dist="50912" dir="2700000" rotWithShape="0">
              <a:srgbClr val="000000"/>
            </a:outerShdw>
          </a:effectLst>
        </p:spPr>
        <p:txBody>
          <a:bodyPr lIns="45719" rIns="45719" anchor="ctr"/>
          <a:lstStyle/>
          <a:p>
            <a:pPr defTabSz="407229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" name="Line"/>
          <p:cNvSpPr/>
          <p:nvPr/>
        </p:nvSpPr>
        <p:spPr>
          <a:xfrm>
            <a:off x="5473609" y="1076113"/>
            <a:ext cx="260315" cy="559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65" extrusionOk="0">
                <a:moveTo>
                  <a:pt x="0" y="0"/>
                </a:moveTo>
                <a:cubicBezTo>
                  <a:pt x="16707" y="1295"/>
                  <a:pt x="10516" y="21600"/>
                  <a:pt x="10084" y="18677"/>
                </a:cubicBezTo>
                <a:lnTo>
                  <a:pt x="12003" y="14747"/>
                </a:lnTo>
                <a:lnTo>
                  <a:pt x="21600" y="14348"/>
                </a:lnTo>
              </a:path>
            </a:pathLst>
          </a:custGeom>
          <a:ln w="36000">
            <a:solidFill>
              <a:srgbClr val="FFFB00"/>
            </a:solidFill>
          </a:ln>
          <a:effectLst>
            <a:outerShdw blurRad="63500" dist="50912" dir="2700000" rotWithShape="0">
              <a:srgbClr val="000000"/>
            </a:outerShdw>
          </a:effectLst>
        </p:spPr>
        <p:txBody>
          <a:bodyPr lIns="45719" rIns="45719" anchor="ctr"/>
          <a:lstStyle/>
          <a:p>
            <a:pPr defTabSz="407229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6" name="Group"/>
          <p:cNvGrpSpPr/>
          <p:nvPr/>
        </p:nvGrpSpPr>
        <p:grpSpPr>
          <a:xfrm>
            <a:off x="7096688" y="1308216"/>
            <a:ext cx="2543081" cy="607686"/>
            <a:chOff x="-1" y="0"/>
            <a:chExt cx="1959842" cy="425838"/>
          </a:xfrm>
        </p:grpSpPr>
        <p:sp>
          <p:nvSpPr>
            <p:cNvPr id="194" name="Rectangle"/>
            <p:cNvSpPr/>
            <p:nvPr/>
          </p:nvSpPr>
          <p:spPr>
            <a:xfrm>
              <a:off x="0" y="0"/>
              <a:ext cx="1959841" cy="347077"/>
            </a:xfrm>
            <a:prstGeom prst="rect">
              <a:avLst/>
            </a:prstGeom>
            <a:noFill/>
            <a:ln w="36000" cap="flat">
              <a:solidFill>
                <a:srgbClr val="FFFB00"/>
              </a:solidFill>
              <a:prstDash val="solid"/>
              <a:round/>
            </a:ln>
            <a:effectLst>
              <a:outerShdw blurRad="63500" dist="50912" dir="2700000" rotWithShape="0">
                <a:srgbClr val="000000"/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07229">
                <a:tabLst>
                  <a:tab pos="647700" algn="l"/>
                  <a:tab pos="1308100" algn="l"/>
                </a:tabLst>
                <a:defRPr>
                  <a:solidFill>
                    <a:srgbClr val="FFFB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Supersymetric"/>
            <p:cNvSpPr txBox="1"/>
            <p:nvPr/>
          </p:nvSpPr>
          <p:spPr>
            <a:xfrm>
              <a:off x="-1" y="33515"/>
              <a:ext cx="1959841" cy="39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63500" dist="50912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7105" tIns="57105" rIns="57105" bIns="57105" numCol="1" anchor="t">
              <a:spAutoFit/>
            </a:bodyPr>
            <a:lstStyle>
              <a:lvl1pPr algn="ctr" defTabSz="407229">
                <a:tabLst>
                  <a:tab pos="647700" algn="l"/>
                  <a:tab pos="1308100" algn="l"/>
                </a:tabLst>
                <a:defRPr>
                  <a:solidFill>
                    <a:srgbClr val="FFFB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 err="1"/>
                <a:t>Supersymetric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E57EE-3DD4-D777-2088-F9F495AC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5B129-B232-D660-6D4E-5FC71E7748EA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The </a:t>
            </a:r>
            <a:r>
              <a:rPr lang="pt-BR" dirty="0" err="1">
                <a:latin typeface="Harlow Solid Italic" panose="04030604020F02020D02" pitchFamily="82" charset="0"/>
              </a:rPr>
              <a:t>Flatness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problem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and</a:t>
            </a:r>
            <a:r>
              <a:rPr lang="pt-BR" dirty="0">
                <a:latin typeface="Harlow Solid Italic" panose="04030604020F02020D02" pitchFamily="82" charset="0"/>
              </a:rPr>
              <a:t> a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Sector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ACADEA-552F-55E4-BD6B-CC50F25B8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Therefore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, k=0 (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density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)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is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highly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unstable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!!!</a:t>
            </a:r>
          </a:p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density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near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1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now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means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near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1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around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nucleosynthesis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with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20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digits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certainty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!!!</a:t>
            </a:r>
          </a:p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Thus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better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we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have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density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as a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result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of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inflation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.</a:t>
            </a:r>
          </a:p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All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contributions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should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add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up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to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the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density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!</a:t>
            </a:r>
          </a:p>
          <a:p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Dark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Matter +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Visible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Matter (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Baryons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) + </a:t>
            </a:r>
          </a:p>
          <a:p>
            <a:pPr marL="0" indent="0">
              <a:buNone/>
            </a:pP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[</a:t>
            </a: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something</a:t>
            </a: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else</a:t>
            </a: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](</a:t>
            </a: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Dark</a:t>
            </a: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Energy) 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=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critical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 </a:t>
            </a:r>
            <a:r>
              <a:rPr lang="pt-BR" sz="3200" dirty="0" err="1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mass</a:t>
            </a:r>
            <a:r>
              <a:rPr lang="pt-BR" sz="3200" dirty="0">
                <a:solidFill>
                  <a:srgbClr val="7030A0"/>
                </a:solidFill>
                <a:latin typeface="Harlow Solid Italic" panose="04030604020F02020D02" pitchFamily="82" charset="0"/>
                <a:cs typeface="Biome" panose="020B0502040204020203" pitchFamily="34" charset="0"/>
              </a:rPr>
              <a:t>!</a:t>
            </a:r>
            <a:endParaRPr lang="en-US" sz="3200" dirty="0">
              <a:solidFill>
                <a:srgbClr val="7030A0"/>
              </a:solidFill>
              <a:latin typeface="Harlow Solid Italic" panose="04030604020F02020D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8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FDFD1-1884-4E5B-FC21-41E50069B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6FD32-B364-A22B-7AE7-6708812FF37D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             The </a:t>
            </a:r>
            <a:r>
              <a:rPr lang="pt-BR" dirty="0" err="1">
                <a:latin typeface="Harlow Solid Italic" panose="04030604020F02020D02" pitchFamily="82" charset="0"/>
              </a:rPr>
              <a:t>Dark</a:t>
            </a:r>
            <a:r>
              <a:rPr lang="pt-BR" dirty="0">
                <a:latin typeface="Harlow Solid Italic" panose="04030604020F02020D02" pitchFamily="82" charset="0"/>
              </a:rPr>
              <a:t> Energy </a:t>
            </a:r>
            <a:r>
              <a:rPr lang="pt-BR" dirty="0" err="1">
                <a:latin typeface="Harlow Solid Italic" panose="04030604020F02020D02" pitchFamily="82" charset="0"/>
              </a:rPr>
              <a:t>Question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BB227-4F19-FC9F-0454-90C71ED8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Type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1A 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Supernovae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observation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and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use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of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Hubble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relation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imply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that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the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Universe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is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in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accelerated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00"/>
                </a:highlight>
              </a:rPr>
              <a:t>expansion</a:t>
            </a:r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!!!</a:t>
            </a:r>
          </a:p>
          <a:p>
            <a:r>
              <a:rPr lang="en-US" dirty="0"/>
              <a:t>A model for the expansion is a cosmological constant, positive, equivalent to a mass density of the order of 69% of the critical mass</a:t>
            </a:r>
          </a:p>
          <a:p>
            <a:r>
              <a:rPr lang="en-US" dirty="0"/>
              <a:t>Together with previous figures, the Universe is flat.</a:t>
            </a:r>
          </a:p>
          <a:p>
            <a:r>
              <a:rPr lang="en-US" dirty="0"/>
              <a:t>This constitutes the </a:t>
            </a:r>
            <a:r>
              <a:rPr lang="el-GR" sz="2800" dirty="0">
                <a:solidFill>
                  <a:srgbClr val="FF0000"/>
                </a:solidFill>
                <a:highlight>
                  <a:srgbClr val="FFFF00"/>
                </a:highlight>
              </a:rPr>
              <a:t>Λ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CDM Standard Model, </a:t>
            </a:r>
            <a:r>
              <a:rPr lang="pt-BR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or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Concordance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 model </a:t>
            </a:r>
            <a:r>
              <a:rPr lang="pt-BR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of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pt-BR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Cosmology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661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3DFBB-C2E6-ACB2-6B6B-78564D968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763BF-9676-9144-0315-A05E1C375868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5500">
                <a:srgbClr val="FF0000"/>
              </a:gs>
              <a:gs pos="23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93000">
                <a:srgbClr val="92D050"/>
              </a:gs>
              <a:gs pos="8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pt-BR" dirty="0">
                <a:latin typeface="Harlow Solid Italic" panose="04030604020F02020D02" pitchFamily="82" charset="0"/>
              </a:rPr>
              <a:t>                   The </a:t>
            </a:r>
            <a:r>
              <a:rPr lang="pt-BR" dirty="0" err="1">
                <a:latin typeface="Harlow Solid Italic" panose="04030604020F02020D02" pitchFamily="82" charset="0"/>
              </a:rPr>
              <a:t>Cosmological</a:t>
            </a:r>
            <a:r>
              <a:rPr lang="pt-BR" dirty="0">
                <a:latin typeface="Harlow Solid Italic" panose="04030604020F02020D02" pitchFamily="82" charset="0"/>
              </a:rPr>
              <a:t> </a:t>
            </a:r>
            <a:r>
              <a:rPr lang="pt-BR" dirty="0" err="1">
                <a:latin typeface="Harlow Solid Italic" panose="04030604020F02020D02" pitchFamily="82" charset="0"/>
              </a:rPr>
              <a:t>Question</a:t>
            </a:r>
            <a:endParaRPr lang="en-US" dirty="0">
              <a:latin typeface="Harlow Solid Italic" panose="04030604020F02020D02" pitchFamily="8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AB19E9-6447-101E-A91D-56807605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The </a:t>
            </a:r>
            <a:r>
              <a:rPr lang="el-GR" sz="2800" dirty="0">
                <a:solidFill>
                  <a:srgbClr val="FF0000"/>
                </a:solidFill>
                <a:highlight>
                  <a:srgbClr val="FFFF00"/>
                </a:highlight>
              </a:rPr>
              <a:t>Λ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CDM Standard Model </a:t>
            </a:r>
            <a:r>
              <a:rPr lang="pt-BR" dirty="0" err="1"/>
              <a:t>is</a:t>
            </a:r>
            <a:r>
              <a:rPr lang="pt-BR" dirty="0"/>
              <a:t> flat, </a:t>
            </a:r>
            <a:r>
              <a:rPr lang="pt-BR" dirty="0" err="1"/>
              <a:t>contains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 Matter (27%), 4% </a:t>
            </a:r>
            <a:r>
              <a:rPr lang="pt-BR" dirty="0" err="1"/>
              <a:t>Baryonic</a:t>
            </a:r>
            <a:r>
              <a:rPr lang="pt-BR" dirty="0"/>
              <a:t> Matter (</a:t>
            </a:r>
            <a:r>
              <a:rPr lang="pt-BR" dirty="0" err="1"/>
              <a:t>including</a:t>
            </a:r>
            <a:r>
              <a:rPr lang="pt-BR" dirty="0"/>
              <a:t> “</a:t>
            </a:r>
            <a:r>
              <a:rPr lang="pt-BR" dirty="0" err="1"/>
              <a:t>minorities</a:t>
            </a:r>
            <a:r>
              <a:rPr lang="pt-BR" dirty="0"/>
              <a:t>”).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today´s</a:t>
            </a:r>
            <a:r>
              <a:rPr lang="pt-BR" dirty="0"/>
              <a:t> data are </a:t>
            </a:r>
            <a:r>
              <a:rPr lang="pt-BR" dirty="0" err="1"/>
              <a:t>almost</a:t>
            </a:r>
            <a:r>
              <a:rPr lang="pt-BR" dirty="0"/>
              <a:t> </a:t>
            </a:r>
            <a:r>
              <a:rPr lang="pt-BR" dirty="0" err="1"/>
              <a:t>well</a:t>
            </a:r>
            <a:r>
              <a:rPr lang="pt-BR" dirty="0"/>
              <a:t> </a:t>
            </a:r>
            <a:r>
              <a:rPr lang="pt-BR" dirty="0" err="1"/>
              <a:t>described</a:t>
            </a:r>
            <a:endParaRPr lang="pt-BR" dirty="0"/>
          </a:p>
          <a:p>
            <a:endParaRPr lang="pt-BR" dirty="0">
              <a:highlight>
                <a:srgbClr val="FFFF00"/>
              </a:highlight>
            </a:endParaRPr>
          </a:p>
          <a:p>
            <a:r>
              <a:rPr lang="en-US" dirty="0"/>
              <a:t>Nothing can describe the Cosmological constant, whose size, compared to Elementary Particle Standard Model is </a:t>
            </a:r>
            <a:r>
              <a:rPr 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120</a:t>
            </a:r>
            <a:r>
              <a:rPr lang="en-US" dirty="0"/>
              <a:t> times smaller. Weinberg pointed that out long ago and it constitutes the Cosmological Constant problem</a:t>
            </a:r>
          </a:p>
        </p:txBody>
      </p:sp>
    </p:spTree>
    <p:extLst>
      <p:ext uri="{BB962C8B-B14F-4D97-AF65-F5344CB8AC3E}">
        <p14:creationId xmlns:p14="http://schemas.microsoft.com/office/powerpoint/2010/main" val="42270713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52425B"/>
      </a:dk2>
      <a:lt2>
        <a:srgbClr val="808080"/>
      </a:lt2>
      <a:accent1>
        <a:srgbClr val="7FA1AC"/>
      </a:accent1>
      <a:accent2>
        <a:srgbClr val="911853"/>
      </a:accent2>
      <a:accent3>
        <a:srgbClr val="FFFFFF"/>
      </a:accent3>
      <a:accent4>
        <a:srgbClr val="000000"/>
      </a:accent4>
      <a:accent5>
        <a:srgbClr val="C0CDD2"/>
      </a:accent5>
      <a:accent6>
        <a:srgbClr val="83154A"/>
      </a:accent6>
      <a:hlink>
        <a:srgbClr val="4B4620"/>
      </a:hlink>
      <a:folHlink>
        <a:srgbClr val="B25D8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2425B"/>
        </a:dk2>
        <a:lt2>
          <a:srgbClr val="808080"/>
        </a:lt2>
        <a:accent1>
          <a:srgbClr val="7FA1AC"/>
        </a:accent1>
        <a:accent2>
          <a:srgbClr val="911853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83154A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62267</TotalTime>
  <Words>1482</Words>
  <Application>Microsoft Office PowerPoint</Application>
  <PresentationFormat>Widescreen</PresentationFormat>
  <Paragraphs>226</Paragraphs>
  <Slides>48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18</vt:i4>
      </vt:variant>
      <vt:variant>
        <vt:lpstr>Tema</vt:lpstr>
      </vt:variant>
      <vt:variant>
        <vt:i4>4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71" baseType="lpstr">
      <vt:lpstr>字由点字倔强黑</vt:lpstr>
      <vt:lpstr>Algerian</vt:lpstr>
      <vt:lpstr>Arial</vt:lpstr>
      <vt:lpstr>Arimo</vt:lpstr>
      <vt:lpstr>Baskerville SemiBold</vt:lpstr>
      <vt:lpstr>Calibri</vt:lpstr>
      <vt:lpstr>Calibri Light</vt:lpstr>
      <vt:lpstr>Chalkboard</vt:lpstr>
      <vt:lpstr>Comic Sans MS</vt:lpstr>
      <vt:lpstr>Dreaming Outloud Script Pro</vt:lpstr>
      <vt:lpstr>Harlow Solid Italic</vt:lpstr>
      <vt:lpstr>Helvetica</vt:lpstr>
      <vt:lpstr>Lucida Calligraphy</vt:lpstr>
      <vt:lpstr>Matura MT Script Capitals</vt:lpstr>
      <vt:lpstr>Menlo</vt:lpstr>
      <vt:lpstr>Tahoma</vt:lpstr>
      <vt:lpstr>Times New Roman</vt:lpstr>
      <vt:lpstr>Wingdings</vt:lpstr>
      <vt:lpstr>Tema do Office</vt:lpstr>
      <vt:lpstr>White</vt:lpstr>
      <vt:lpstr>Office Theme</vt:lpstr>
      <vt:lpstr>Custom Design</vt:lpstr>
      <vt:lpstr>Acrobat Document</vt:lpstr>
      <vt:lpstr>Apresentação do PowerPoint</vt:lpstr>
      <vt:lpstr>                                Team</vt:lpstr>
      <vt:lpstr>Support</vt:lpstr>
      <vt:lpstr>Open Problems in the study of the cosmos</vt:lpstr>
      <vt:lpstr>Apresentação do PowerPoint</vt:lpstr>
      <vt:lpstr>Apresentação do PowerPoint</vt:lpstr>
      <vt:lpstr>      The Flatness problem and a Dark Sector</vt:lpstr>
      <vt:lpstr>                   The Dark Energy Question</vt:lpstr>
      <vt:lpstr>                   The Cosmological Question</vt:lpstr>
      <vt:lpstr>                   The Cosmological Question</vt:lpstr>
      <vt:lpstr>What is Dark Energy?</vt:lpstr>
      <vt:lpstr>What is causing the acceleration?</vt:lpstr>
      <vt:lpstr>Apresentação do PowerPoint</vt:lpstr>
      <vt:lpstr>                    The Dark Sector Structure</vt:lpstr>
      <vt:lpstr>                 Precision Cosmology</vt:lpstr>
      <vt:lpstr>Apresentação do PowerPoint</vt:lpstr>
      <vt:lpstr>21 cm Physics – The Hyperfine Structure</vt:lpstr>
      <vt:lpstr>21 cm Cosmology: Motivation and Methods</vt:lpstr>
      <vt:lpstr>Intensity Mapping</vt:lpstr>
      <vt:lpstr>Apresentação do PowerPoint</vt:lpstr>
      <vt:lpstr>The Instrument</vt:lpstr>
      <vt:lpstr>The Site</vt:lpstr>
      <vt:lpstr>The Site</vt:lpstr>
      <vt:lpstr>Apresentação do PowerPoint</vt:lpstr>
      <vt:lpstr>Urubu (Vulture heights), Paraíba</vt:lpstr>
      <vt:lpstr>      Motivations for BINGO</vt:lpstr>
      <vt:lpstr>Apresentação do PowerPoint</vt:lpstr>
      <vt:lpstr>Apresentação do PowerPoint</vt:lpstr>
      <vt:lpstr>Apresentação do PowerPoint</vt:lpstr>
      <vt:lpstr>The various stages</vt:lpstr>
      <vt:lpstr>Stage 0</vt:lpstr>
      <vt:lpstr>Stage 1</vt:lpstr>
      <vt:lpstr>Stage 2</vt:lpstr>
      <vt:lpstr>Stage 3</vt:lpstr>
      <vt:lpstr>Stage 4</vt:lpstr>
      <vt:lpstr>Theory</vt:lpstr>
      <vt:lpstr>Construction</vt:lpstr>
      <vt:lpstr>Outreach and education</vt:lpstr>
      <vt:lpstr>BINGO High Resolution the abdus project</vt:lpstr>
      <vt:lpstr>abdus forecasts</vt:lpstr>
      <vt:lpstr>Apresentação do PowerPoint</vt:lpstr>
      <vt:lpstr>Apresentação do PowerPoint</vt:lpstr>
      <vt:lpstr>Apresentação do PowerPoint</vt:lpstr>
      <vt:lpstr>Apresentação do PowerPoint</vt:lpstr>
      <vt:lpstr>Support</vt:lpstr>
      <vt:lpstr>Main Collaborating Companies</vt:lpstr>
      <vt:lpstr>Apresentação do PowerPoint</vt:lpstr>
      <vt:lpstr>Inauguration and begining of commissioning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elcio abdalla</dc:creator>
  <cp:lastModifiedBy>Dell</cp:lastModifiedBy>
  <cp:revision>37</cp:revision>
  <dcterms:created xsi:type="dcterms:W3CDTF">2022-08-12T17:11:22Z</dcterms:created>
  <dcterms:modified xsi:type="dcterms:W3CDTF">2024-07-16T01:55:35Z</dcterms:modified>
</cp:coreProperties>
</file>